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Lst>
  <p:sldSz cx="7772400" cy="100584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59" d="100"/>
          <a:sy n="59" d="100"/>
        </p:scale>
        <p:origin x="242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0473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31638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3055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65421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D53FB-D685-4AF3-9A82-92DF4CAD5D9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9134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3D53FB-D685-4AF3-9A82-92DF4CAD5D96}"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84258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3D53FB-D685-4AF3-9A82-92DF4CAD5D96}"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52217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3D53FB-D685-4AF3-9A82-92DF4CAD5D96}"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13412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D53FB-D685-4AF3-9A82-92DF4CAD5D96}"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17664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9528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2755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53D53FB-D685-4AF3-9A82-92DF4CAD5D96}" type="datetimeFigureOut">
              <a:rPr lang="en-US" smtClean="0"/>
              <a:t>12/8/2019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2DEAAC6-3D26-4974-A1F8-2689346012FD}" type="slidenum">
              <a:rPr lang="en-US" smtClean="0"/>
              <a:t>‹#›</a:t>
            </a:fld>
            <a:endParaRPr lang="en-US"/>
          </a:p>
        </p:txBody>
      </p:sp>
    </p:spTree>
    <p:extLst>
      <p:ext uri="{BB962C8B-B14F-4D97-AF65-F5344CB8AC3E}">
        <p14:creationId xmlns:p14="http://schemas.microsoft.com/office/powerpoint/2010/main" val="12837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06603" y="438331"/>
            <a:ext cx="3008789" cy="1200329"/>
          </a:xfrm>
          <a:prstGeom prst="rect">
            <a:avLst/>
          </a:prstGeom>
          <a:noFill/>
        </p:spPr>
        <p:txBody>
          <a:bodyPr wrap="square" rtlCol="0">
            <a:spAutoFit/>
          </a:bodyPr>
          <a:lstStyle/>
          <a:p>
            <a:pPr algn="ctr"/>
            <a:r>
              <a:rPr lang="en-US" sz="2400" dirty="0" err="1"/>
              <a:t>Anglezarke</a:t>
            </a:r>
            <a:r>
              <a:rPr lang="en-US" sz="2400" dirty="0"/>
              <a:t> Class</a:t>
            </a:r>
          </a:p>
          <a:p>
            <a:pPr algn="ctr"/>
            <a:r>
              <a:rPr lang="en-US" sz="2400" dirty="0"/>
              <a:t>EYFS Newsletter</a:t>
            </a:r>
          </a:p>
          <a:p>
            <a:pPr algn="ctr"/>
            <a:r>
              <a:rPr lang="en-US" sz="2400" dirty="0"/>
              <a:t>October, 2019</a:t>
            </a:r>
          </a:p>
        </p:txBody>
      </p:sp>
      <p:sp>
        <p:nvSpPr>
          <p:cNvPr id="3" name="TextBox 2"/>
          <p:cNvSpPr txBox="1"/>
          <p:nvPr/>
        </p:nvSpPr>
        <p:spPr>
          <a:xfrm>
            <a:off x="308354" y="1991056"/>
            <a:ext cx="2357770" cy="6863417"/>
          </a:xfrm>
          <a:prstGeom prst="rect">
            <a:avLst/>
          </a:prstGeom>
          <a:noFill/>
        </p:spPr>
        <p:txBody>
          <a:bodyPr wrap="square" rtlCol="0">
            <a:spAutoFit/>
          </a:bodyPr>
          <a:lstStyle/>
          <a:p>
            <a:pPr algn="ctr"/>
            <a:r>
              <a:rPr lang="en-US" b="1" dirty="0"/>
              <a:t>Things to Remember</a:t>
            </a:r>
            <a:endParaRPr lang="en-US" sz="600" b="1" dirty="0"/>
          </a:p>
          <a:p>
            <a:pPr algn="ctr"/>
            <a:endParaRPr lang="en-US" sz="600" b="1" u="sng" dirty="0"/>
          </a:p>
          <a:p>
            <a:pPr algn="ctr"/>
            <a:r>
              <a:rPr lang="en-US" sz="1600" b="1" u="sng" dirty="0"/>
              <a:t>Names in clothes</a:t>
            </a:r>
          </a:p>
          <a:p>
            <a:pPr algn="ctr"/>
            <a:r>
              <a:rPr lang="en-US" sz="1400" dirty="0"/>
              <a:t>Please remember to name all items of clothing so we can return them safely to you </a:t>
            </a:r>
            <a:r>
              <a:rPr lang="en-US" sz="1400" dirty="0">
                <a:sym typeface="Wingdings" panose="05000000000000000000" pitchFamily="2" charset="2"/>
              </a:rPr>
              <a:t></a:t>
            </a:r>
          </a:p>
          <a:p>
            <a:pPr algn="ctr"/>
            <a:endParaRPr lang="en-US" sz="600" dirty="0">
              <a:sym typeface="Wingdings" panose="05000000000000000000" pitchFamily="2" charset="2"/>
            </a:endParaRPr>
          </a:p>
          <a:p>
            <a:pPr algn="ctr"/>
            <a:endParaRPr lang="en-US" sz="600" dirty="0">
              <a:sym typeface="Wingdings" panose="05000000000000000000" pitchFamily="2" charset="2"/>
            </a:endParaRPr>
          </a:p>
          <a:p>
            <a:pPr algn="ctr"/>
            <a:endParaRPr lang="en-US" sz="600" dirty="0">
              <a:sym typeface="Wingdings" panose="05000000000000000000" pitchFamily="2" charset="2"/>
            </a:endParaRPr>
          </a:p>
          <a:p>
            <a:pPr algn="ctr"/>
            <a:endParaRPr lang="en-US" sz="600" dirty="0">
              <a:sym typeface="Wingdings" panose="05000000000000000000" pitchFamily="2" charset="2"/>
            </a:endParaRPr>
          </a:p>
          <a:p>
            <a:pPr algn="ctr"/>
            <a:r>
              <a:rPr lang="en-US" sz="1600" b="1" u="sng" dirty="0">
                <a:sym typeface="Wingdings" panose="05000000000000000000" pitchFamily="2" charset="2"/>
              </a:rPr>
              <a:t>Topic Questionnaires</a:t>
            </a:r>
          </a:p>
          <a:p>
            <a:pPr algn="ctr"/>
            <a:r>
              <a:rPr lang="en-US" sz="1400" dirty="0">
                <a:sym typeface="Wingdings" panose="05000000000000000000" pitchFamily="2" charset="2"/>
              </a:rPr>
              <a:t>If you have not already done so please could you return your topic questionnaire – this will help us plan.  </a:t>
            </a:r>
          </a:p>
          <a:p>
            <a:pPr algn="ctr"/>
            <a:endParaRPr lang="en-US" sz="600" dirty="0">
              <a:sym typeface="Wingdings" panose="05000000000000000000" pitchFamily="2" charset="2"/>
            </a:endParaRPr>
          </a:p>
          <a:p>
            <a:pPr algn="ctr"/>
            <a:endParaRPr lang="en-US" sz="600" dirty="0">
              <a:sym typeface="Wingdings" panose="05000000000000000000" pitchFamily="2" charset="2"/>
            </a:endParaRPr>
          </a:p>
          <a:p>
            <a:pPr algn="ctr"/>
            <a:r>
              <a:rPr lang="en-US" sz="1600" b="1" u="sng" dirty="0">
                <a:sym typeface="Wingdings" panose="05000000000000000000" pitchFamily="2" charset="2"/>
              </a:rPr>
              <a:t>Magic Moments</a:t>
            </a:r>
          </a:p>
          <a:p>
            <a:pPr algn="ctr"/>
            <a:r>
              <a:rPr lang="en-US" sz="1400" dirty="0">
                <a:sym typeface="Wingdings" panose="05000000000000000000" pitchFamily="2" charset="2"/>
              </a:rPr>
              <a:t>We love to see pictures and hear about all the lovely things you have been up to in the holidays so please send in any “Magic Moments” for your child to share in class.</a:t>
            </a:r>
          </a:p>
          <a:p>
            <a:pPr algn="ctr"/>
            <a:endParaRPr lang="en-US" sz="600" dirty="0">
              <a:sym typeface="Wingdings" panose="05000000000000000000" pitchFamily="2" charset="2"/>
            </a:endParaRPr>
          </a:p>
          <a:p>
            <a:pPr algn="ctr"/>
            <a:endParaRPr lang="en-US" sz="600" dirty="0">
              <a:sym typeface="Wingdings" panose="05000000000000000000" pitchFamily="2" charset="2"/>
            </a:endParaRPr>
          </a:p>
          <a:p>
            <a:pPr algn="ctr"/>
            <a:r>
              <a:rPr lang="en-US" sz="1600" b="1" u="sng" dirty="0">
                <a:sym typeface="Wingdings" panose="05000000000000000000" pitchFamily="2" charset="2"/>
              </a:rPr>
              <a:t>Wow Tickets</a:t>
            </a:r>
          </a:p>
          <a:p>
            <a:pPr algn="ctr"/>
            <a:r>
              <a:rPr lang="en-US" sz="1400" dirty="0">
                <a:sym typeface="Wingdings" panose="05000000000000000000" pitchFamily="2" charset="2"/>
              </a:rPr>
              <a:t>We love celebrating your child’s learning at home – if you run out of these please put a note in your child’s planner / diary and we will send some home. </a:t>
            </a:r>
            <a:endParaRPr lang="en-US" sz="1400" dirty="0"/>
          </a:p>
          <a:p>
            <a:pPr algn="ctr"/>
            <a:endParaRPr lang="en-US" sz="1000" dirty="0"/>
          </a:p>
          <a:p>
            <a:pPr algn="ctr"/>
            <a:endParaRPr lang="en-US" b="1" dirty="0"/>
          </a:p>
        </p:txBody>
      </p:sp>
      <p:sp>
        <p:nvSpPr>
          <p:cNvPr id="5" name="TextBox 4"/>
          <p:cNvSpPr txBox="1"/>
          <p:nvPr/>
        </p:nvSpPr>
        <p:spPr>
          <a:xfrm>
            <a:off x="2966183" y="2030578"/>
            <a:ext cx="4449209" cy="4955203"/>
          </a:xfrm>
          <a:prstGeom prst="rect">
            <a:avLst/>
          </a:prstGeom>
          <a:noFill/>
        </p:spPr>
        <p:txBody>
          <a:bodyPr wrap="square" rtlCol="0">
            <a:spAutoFit/>
          </a:bodyPr>
          <a:lstStyle/>
          <a:p>
            <a:pPr algn="ctr"/>
            <a:r>
              <a:rPr lang="en-US" b="1" dirty="0"/>
              <a:t>Welcome to Autumn Term 2!</a:t>
            </a:r>
          </a:p>
          <a:p>
            <a:pPr algn="ctr"/>
            <a:r>
              <a:rPr lang="en-US" sz="1400" dirty="0"/>
              <a:t>I can’t believe we have completed half a term already! The children have all settled into school really well and have gained so much independence already, </a:t>
            </a:r>
            <a:r>
              <a:rPr lang="en-US" sz="1400" dirty="0">
                <a:solidFill>
                  <a:prstClr val="black"/>
                </a:solidFill>
              </a:rPr>
              <a:t>hanging their coat up, finding their name card etc. To further promote independence and to ease congestion in our small room, please could we ask that parents now let their children come in by themselves and say goodbye at the door. There is always a staff member on the door should you need to speak to one of us.  Thank you </a:t>
            </a:r>
            <a:r>
              <a:rPr lang="en-US" sz="1400" dirty="0">
                <a:solidFill>
                  <a:prstClr val="black"/>
                </a:solidFill>
                <a:sym typeface="Wingdings" panose="05000000000000000000" pitchFamily="2" charset="2"/>
              </a:rPr>
              <a:t></a:t>
            </a:r>
            <a:endParaRPr lang="en-US" sz="1400" dirty="0"/>
          </a:p>
          <a:p>
            <a:pPr algn="ctr"/>
            <a:r>
              <a:rPr lang="en-US" b="1" dirty="0"/>
              <a:t>Class News</a:t>
            </a:r>
            <a:endParaRPr lang="en-US" sz="2000" b="1" dirty="0"/>
          </a:p>
          <a:p>
            <a:pPr algn="ctr"/>
            <a:r>
              <a:rPr lang="en-US" sz="1400" dirty="0"/>
              <a:t>We have an exciting and busy half term ahead of us as we lead up to Christmas. There will be lots of events coming up so please keep an eye on the school newsletter for details! </a:t>
            </a:r>
            <a:r>
              <a:rPr lang="en-US" sz="1400" b="1" dirty="0"/>
              <a:t>Reception</a:t>
            </a:r>
            <a:r>
              <a:rPr lang="en-US" sz="1400" dirty="0"/>
              <a:t> will join </a:t>
            </a:r>
            <a:r>
              <a:rPr lang="en-US" sz="1400" b="1" dirty="0"/>
              <a:t>Year 1&amp;2 </a:t>
            </a:r>
            <a:r>
              <a:rPr lang="en-US" sz="1400" dirty="0"/>
              <a:t>for a Christmas production in December. Nursery children will take part in all the other events but we know from past experience that it is too much to expect the very little ones to sit through rehearsals and they much prefer to continue their Christmas activities in the classroom. This has worked well for the last few years and don’t forget they have many years of Christmas plays to come! </a:t>
            </a:r>
            <a:r>
              <a:rPr lang="en-US" sz="1400" dirty="0">
                <a:sym typeface="Wingdings" panose="05000000000000000000" pitchFamily="2" charset="2"/>
              </a:rPr>
              <a:t></a:t>
            </a:r>
            <a:r>
              <a:rPr lang="en-US" sz="1400" dirty="0"/>
              <a:t> </a:t>
            </a:r>
          </a:p>
        </p:txBody>
      </p:sp>
      <p:sp>
        <p:nvSpPr>
          <p:cNvPr id="6" name="TextBox 5"/>
          <p:cNvSpPr txBox="1"/>
          <p:nvPr/>
        </p:nvSpPr>
        <p:spPr>
          <a:xfrm>
            <a:off x="380390" y="8908593"/>
            <a:ext cx="6298706" cy="830997"/>
          </a:xfrm>
          <a:prstGeom prst="rect">
            <a:avLst/>
          </a:prstGeom>
          <a:noFill/>
        </p:spPr>
        <p:txBody>
          <a:bodyPr wrap="square" rtlCol="0">
            <a:spAutoFit/>
          </a:bodyPr>
          <a:lstStyle/>
          <a:p>
            <a:r>
              <a:rPr lang="en-US" sz="1600" dirty="0"/>
              <a:t>Class Teacher: Mrs. Amanda Davies                            01204696951</a:t>
            </a:r>
          </a:p>
          <a:p>
            <a:r>
              <a:rPr lang="en-US" sz="1600" dirty="0"/>
              <a:t>Rivington Foundation Primary School   </a:t>
            </a:r>
            <a:r>
              <a:rPr lang="en-US" sz="1600" dirty="0">
                <a:solidFill>
                  <a:prstClr val="black"/>
                </a:solidFill>
              </a:rPr>
              <a:t>www.rivingtonprimaryschool.co.uk</a:t>
            </a:r>
            <a:br>
              <a:rPr lang="en-US" sz="1600" dirty="0"/>
            </a:br>
            <a:r>
              <a:rPr lang="en-US" sz="1600" dirty="0"/>
              <a:t>Rivington, Lancashire, BL67SE		</a:t>
            </a:r>
          </a:p>
        </p:txBody>
      </p:sp>
      <p:sp>
        <p:nvSpPr>
          <p:cNvPr id="7" name="TextBox 6"/>
          <p:cNvSpPr txBox="1"/>
          <p:nvPr/>
        </p:nvSpPr>
        <p:spPr>
          <a:xfrm>
            <a:off x="3726897" y="6856525"/>
            <a:ext cx="3771045" cy="1661993"/>
          </a:xfrm>
          <a:prstGeom prst="rect">
            <a:avLst/>
          </a:prstGeom>
          <a:noFill/>
        </p:spPr>
        <p:txBody>
          <a:bodyPr wrap="square" rtlCol="0">
            <a:spAutoFit/>
          </a:bodyPr>
          <a:lstStyle/>
          <a:p>
            <a:r>
              <a:rPr lang="en-US" b="1" dirty="0">
                <a:sym typeface="Wingdings" panose="05000000000000000000" pitchFamily="2" charset="2"/>
              </a:rPr>
              <a:t>          Topic Information</a:t>
            </a:r>
          </a:p>
          <a:p>
            <a:pPr algn="ctr"/>
            <a:r>
              <a:rPr lang="en-US" sz="1400" dirty="0"/>
              <a:t>This term our topic will be “</a:t>
            </a:r>
            <a:r>
              <a:rPr lang="en-US" sz="1400" dirty="0" err="1"/>
              <a:t>Colour</a:t>
            </a:r>
            <a:r>
              <a:rPr lang="en-US" sz="1400" dirty="0"/>
              <a:t> my World.” We will start by exploring the “Elmer the patchwork elephant” story and investigating patterns. We will provide information in your home / school diaries each week. PTO for more information.</a:t>
            </a:r>
          </a:p>
        </p:txBody>
      </p:sp>
    </p:spTree>
    <p:extLst>
      <p:ext uri="{BB962C8B-B14F-4D97-AF65-F5344CB8AC3E}">
        <p14:creationId xmlns:p14="http://schemas.microsoft.com/office/powerpoint/2010/main" val="350675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0946" y="317585"/>
            <a:ext cx="2466110" cy="5001369"/>
          </a:xfrm>
          <a:prstGeom prst="rect">
            <a:avLst/>
          </a:prstGeom>
          <a:noFill/>
        </p:spPr>
        <p:txBody>
          <a:bodyPr wrap="square" rtlCol="0">
            <a:spAutoFit/>
          </a:bodyPr>
          <a:lstStyle/>
          <a:p>
            <a:pPr algn="ctr"/>
            <a:r>
              <a:rPr lang="en-US" sz="1600" b="1" dirty="0">
                <a:solidFill>
                  <a:prstClr val="black"/>
                </a:solidFill>
              </a:rPr>
              <a:t>Forest School</a:t>
            </a:r>
          </a:p>
          <a:p>
            <a:pPr algn="ctr"/>
            <a:endParaRPr lang="en-US" sz="300" b="1" dirty="0">
              <a:solidFill>
                <a:prstClr val="black"/>
              </a:solidFill>
            </a:endParaRPr>
          </a:p>
          <a:p>
            <a:r>
              <a:rPr lang="en-US" sz="1250" b="1" dirty="0">
                <a:solidFill>
                  <a:prstClr val="black"/>
                </a:solidFill>
              </a:rPr>
              <a:t>It is a great time of year to get outdoors and experience the changes that are happening in our environment. We are hoping to start our forest school sessions this half term. (Depending on the weather.) We will send full details out soon and you will also need to fill in some permission slips. We will advise you via the planners / diaries when this will be </a:t>
            </a:r>
          </a:p>
          <a:p>
            <a:r>
              <a:rPr lang="en-US" sz="1250" b="1" dirty="0">
                <a:solidFill>
                  <a:prstClr val="black"/>
                </a:solidFill>
              </a:rPr>
              <a:t>happening so you can </a:t>
            </a:r>
          </a:p>
          <a:p>
            <a:r>
              <a:rPr lang="en-US" sz="1250" b="1" dirty="0">
                <a:solidFill>
                  <a:prstClr val="black"/>
                </a:solidFill>
              </a:rPr>
              <a:t>send your child in with appropriate clothing. As you will understand, we need a greater number of adults accompanying us to the forest for safety reasons and these sessions can not go ahead without the right </a:t>
            </a:r>
          </a:p>
          <a:p>
            <a:r>
              <a:rPr lang="en-US" sz="1250" b="1" dirty="0">
                <a:solidFill>
                  <a:prstClr val="black"/>
                </a:solidFill>
              </a:rPr>
              <a:t>ratio of adults to children </a:t>
            </a:r>
          </a:p>
          <a:p>
            <a:r>
              <a:rPr lang="en-US" sz="1250" b="1" dirty="0">
                <a:solidFill>
                  <a:prstClr val="black"/>
                </a:solidFill>
              </a:rPr>
              <a:t>so  if anyone can help </a:t>
            </a:r>
          </a:p>
          <a:p>
            <a:r>
              <a:rPr lang="en-US" sz="1250" b="1">
                <a:solidFill>
                  <a:prstClr val="black"/>
                </a:solidFill>
              </a:rPr>
              <a:t>please </a:t>
            </a:r>
            <a:r>
              <a:rPr lang="en-US" sz="1250" b="1" dirty="0">
                <a:solidFill>
                  <a:prstClr val="black"/>
                </a:solidFill>
              </a:rPr>
              <a:t>let us know</a:t>
            </a:r>
            <a:r>
              <a:rPr lang="en-US" sz="1250" b="1">
                <a:solidFill>
                  <a:prstClr val="black"/>
                </a:solidFill>
              </a:rPr>
              <a:t>. </a:t>
            </a:r>
          </a:p>
          <a:p>
            <a:r>
              <a:rPr lang="en-US" sz="1250" b="1">
                <a:solidFill>
                  <a:prstClr val="black"/>
                </a:solidFill>
              </a:rPr>
              <a:t>Thank </a:t>
            </a:r>
            <a:r>
              <a:rPr lang="en-US" sz="1250" b="1" dirty="0">
                <a:solidFill>
                  <a:prstClr val="black"/>
                </a:solidFill>
              </a:rPr>
              <a:t>you, it is much</a:t>
            </a:r>
          </a:p>
          <a:p>
            <a:r>
              <a:rPr lang="en-US" sz="1250" b="1" dirty="0">
                <a:solidFill>
                  <a:prstClr val="black"/>
                </a:solidFill>
              </a:rPr>
              <a:t>appreciated!</a:t>
            </a:r>
          </a:p>
        </p:txBody>
      </p:sp>
      <p:sp>
        <p:nvSpPr>
          <p:cNvPr id="4" name="TextBox 3"/>
          <p:cNvSpPr txBox="1"/>
          <p:nvPr/>
        </p:nvSpPr>
        <p:spPr>
          <a:xfrm>
            <a:off x="3014772" y="366076"/>
            <a:ext cx="4396825" cy="4031873"/>
          </a:xfrm>
          <a:prstGeom prst="rect">
            <a:avLst/>
          </a:prstGeom>
          <a:noFill/>
        </p:spPr>
        <p:txBody>
          <a:bodyPr wrap="square" rtlCol="0">
            <a:spAutoFit/>
          </a:bodyPr>
          <a:lstStyle/>
          <a:p>
            <a:pPr algn="ctr"/>
            <a:r>
              <a:rPr lang="en-US" sz="1600" b="1" dirty="0">
                <a:solidFill>
                  <a:prstClr val="black"/>
                </a:solidFill>
              </a:rPr>
              <a:t>Some information about the EYFS…</a:t>
            </a:r>
          </a:p>
          <a:p>
            <a:pPr algn="ctr"/>
            <a:endParaRPr lang="en-US" sz="1600" dirty="0">
              <a:solidFill>
                <a:prstClr val="black"/>
              </a:solidFill>
            </a:endParaRPr>
          </a:p>
          <a:p>
            <a:pPr algn="ctr"/>
            <a:r>
              <a:rPr lang="en-US" sz="1600" dirty="0">
                <a:solidFill>
                  <a:prstClr val="black"/>
                </a:solidFill>
              </a:rPr>
              <a:t>EYFS = Early Years Foundation Stage</a:t>
            </a:r>
          </a:p>
          <a:p>
            <a:pPr algn="ctr"/>
            <a:r>
              <a:rPr lang="en-US" sz="1600" dirty="0">
                <a:solidFill>
                  <a:prstClr val="black"/>
                </a:solidFill>
              </a:rPr>
              <a:t>This is the stage between birth and age 5.</a:t>
            </a:r>
          </a:p>
          <a:p>
            <a:pPr algn="ctr"/>
            <a:endParaRPr lang="en-US" sz="1600" dirty="0">
              <a:solidFill>
                <a:prstClr val="black"/>
              </a:solidFill>
            </a:endParaRPr>
          </a:p>
          <a:p>
            <a:pPr algn="ctr"/>
            <a:r>
              <a:rPr lang="en-US" sz="1600" b="1" dirty="0">
                <a:solidFill>
                  <a:prstClr val="black"/>
                </a:solidFill>
              </a:rPr>
              <a:t>The EYFS is split in to 3 Prime areas…</a:t>
            </a:r>
          </a:p>
          <a:p>
            <a:pPr algn="ctr"/>
            <a:r>
              <a:rPr lang="en-US" sz="1600" dirty="0">
                <a:solidFill>
                  <a:prstClr val="black"/>
                </a:solidFill>
              </a:rPr>
              <a:t>Communication and Language (C&amp;L)</a:t>
            </a:r>
          </a:p>
          <a:p>
            <a:pPr algn="ctr"/>
            <a:r>
              <a:rPr lang="en-US" sz="1600" dirty="0">
                <a:solidFill>
                  <a:prstClr val="black"/>
                </a:solidFill>
              </a:rPr>
              <a:t>Physical Development (PD)</a:t>
            </a:r>
          </a:p>
          <a:p>
            <a:pPr algn="ctr"/>
            <a:r>
              <a:rPr lang="en-US" sz="1600" dirty="0">
                <a:solidFill>
                  <a:prstClr val="black"/>
                </a:solidFill>
              </a:rPr>
              <a:t>Personal and Social Development (PSED)</a:t>
            </a:r>
          </a:p>
          <a:p>
            <a:pPr algn="ctr"/>
            <a:endParaRPr lang="en-US" sz="800" dirty="0">
              <a:solidFill>
                <a:prstClr val="black"/>
              </a:solidFill>
            </a:endParaRPr>
          </a:p>
          <a:p>
            <a:pPr algn="ctr"/>
            <a:r>
              <a:rPr lang="en-US" sz="1600" b="1" dirty="0">
                <a:solidFill>
                  <a:prstClr val="black"/>
                </a:solidFill>
              </a:rPr>
              <a:t>…and 4 Specific areas…</a:t>
            </a:r>
          </a:p>
          <a:p>
            <a:pPr algn="ctr"/>
            <a:r>
              <a:rPr lang="en-US" sz="1600" dirty="0">
                <a:solidFill>
                  <a:prstClr val="black"/>
                </a:solidFill>
              </a:rPr>
              <a:t>Literacy (L)</a:t>
            </a:r>
          </a:p>
          <a:p>
            <a:pPr algn="ctr"/>
            <a:r>
              <a:rPr lang="en-US" sz="1600" dirty="0">
                <a:solidFill>
                  <a:prstClr val="black"/>
                </a:solidFill>
              </a:rPr>
              <a:t>Mathematics (M)</a:t>
            </a:r>
          </a:p>
          <a:p>
            <a:pPr algn="ctr"/>
            <a:r>
              <a:rPr lang="en-US" sz="1600" dirty="0">
                <a:solidFill>
                  <a:prstClr val="black"/>
                </a:solidFill>
              </a:rPr>
              <a:t>Understanding the World UW)</a:t>
            </a:r>
          </a:p>
          <a:p>
            <a:pPr algn="ctr"/>
            <a:r>
              <a:rPr lang="en-US" sz="1600" dirty="0">
                <a:solidFill>
                  <a:prstClr val="black"/>
                </a:solidFill>
              </a:rPr>
              <a:t>Expressive Arts &amp; Design (EAD)</a:t>
            </a:r>
          </a:p>
          <a:p>
            <a:endParaRPr lang="en-US" sz="1600" b="1" dirty="0">
              <a:solidFill>
                <a:prstClr val="black"/>
              </a:solidFill>
            </a:endParaRPr>
          </a:p>
        </p:txBody>
      </p:sp>
      <p:sp>
        <p:nvSpPr>
          <p:cNvPr id="8" name="TextBox 7"/>
          <p:cNvSpPr txBox="1"/>
          <p:nvPr/>
        </p:nvSpPr>
        <p:spPr>
          <a:xfrm>
            <a:off x="363323" y="5477807"/>
            <a:ext cx="2341777" cy="3016210"/>
          </a:xfrm>
          <a:prstGeom prst="rect">
            <a:avLst/>
          </a:prstGeom>
          <a:noFill/>
        </p:spPr>
        <p:txBody>
          <a:bodyPr wrap="square" rtlCol="0">
            <a:spAutoFit/>
          </a:bodyPr>
          <a:lstStyle/>
          <a:p>
            <a:pPr algn="ctr"/>
            <a:r>
              <a:rPr lang="en-US" sz="1600" b="1" dirty="0">
                <a:solidFill>
                  <a:prstClr val="black"/>
                </a:solidFill>
              </a:rPr>
              <a:t>Who’s who…</a:t>
            </a:r>
          </a:p>
          <a:p>
            <a:pPr algn="ctr"/>
            <a:endParaRPr lang="en-US" sz="400" b="1" dirty="0">
              <a:solidFill>
                <a:prstClr val="black"/>
              </a:solidFill>
            </a:endParaRPr>
          </a:p>
          <a:p>
            <a:pPr algn="ctr"/>
            <a:r>
              <a:rPr lang="en-US" sz="1600" dirty="0">
                <a:solidFill>
                  <a:prstClr val="black"/>
                </a:solidFill>
              </a:rPr>
              <a:t>There are three full time members of staff in our class;</a:t>
            </a:r>
          </a:p>
          <a:p>
            <a:pPr algn="ctr"/>
            <a:endParaRPr lang="en-US" sz="400" dirty="0">
              <a:solidFill>
                <a:prstClr val="black"/>
              </a:solidFill>
            </a:endParaRPr>
          </a:p>
          <a:p>
            <a:pPr algn="ctr"/>
            <a:r>
              <a:rPr lang="en-US" sz="1400" dirty="0" err="1">
                <a:solidFill>
                  <a:prstClr val="black"/>
                </a:solidFill>
              </a:rPr>
              <a:t>Mrs</a:t>
            </a:r>
            <a:r>
              <a:rPr lang="en-US" sz="1400" dirty="0">
                <a:solidFill>
                  <a:prstClr val="black"/>
                </a:solidFill>
              </a:rPr>
              <a:t> Davies – Teacher</a:t>
            </a:r>
          </a:p>
          <a:p>
            <a:pPr algn="ctr"/>
            <a:r>
              <a:rPr lang="en-US" sz="1400" dirty="0" err="1">
                <a:solidFill>
                  <a:prstClr val="black"/>
                </a:solidFill>
              </a:rPr>
              <a:t>Mrs</a:t>
            </a:r>
            <a:r>
              <a:rPr lang="en-US" sz="1400" dirty="0">
                <a:solidFill>
                  <a:prstClr val="black"/>
                </a:solidFill>
              </a:rPr>
              <a:t> </a:t>
            </a:r>
            <a:r>
              <a:rPr lang="en-US" sz="1400" dirty="0" err="1">
                <a:solidFill>
                  <a:prstClr val="black"/>
                </a:solidFill>
              </a:rPr>
              <a:t>Orgill</a:t>
            </a:r>
            <a:r>
              <a:rPr lang="en-US" sz="1400" dirty="0">
                <a:solidFill>
                  <a:prstClr val="black"/>
                </a:solidFill>
              </a:rPr>
              <a:t> – Assistant </a:t>
            </a:r>
          </a:p>
          <a:p>
            <a:pPr algn="ctr"/>
            <a:r>
              <a:rPr lang="en-US" sz="1400" dirty="0" err="1">
                <a:solidFill>
                  <a:prstClr val="black"/>
                </a:solidFill>
              </a:rPr>
              <a:t>Mrs</a:t>
            </a:r>
            <a:r>
              <a:rPr lang="en-US" sz="1400" dirty="0">
                <a:solidFill>
                  <a:prstClr val="black"/>
                </a:solidFill>
              </a:rPr>
              <a:t> Shaw – Assistant</a:t>
            </a:r>
          </a:p>
          <a:p>
            <a:pPr algn="ctr"/>
            <a:endParaRPr lang="en-US" sz="400" dirty="0">
              <a:solidFill>
                <a:prstClr val="black"/>
              </a:solidFill>
            </a:endParaRPr>
          </a:p>
          <a:p>
            <a:pPr algn="ctr"/>
            <a:endParaRPr lang="en-US" sz="1400" dirty="0">
              <a:solidFill>
                <a:prstClr val="black"/>
              </a:solidFill>
            </a:endParaRPr>
          </a:p>
          <a:p>
            <a:pPr algn="ctr"/>
            <a:r>
              <a:rPr lang="en-US" sz="1400" dirty="0">
                <a:solidFill>
                  <a:prstClr val="black"/>
                </a:solidFill>
              </a:rPr>
              <a:t>Please do not hesitate to speak to any of us about any concerns or questions!</a:t>
            </a:r>
          </a:p>
          <a:p>
            <a:pPr algn="ctr"/>
            <a:r>
              <a:rPr lang="en-US" sz="1600" dirty="0">
                <a:solidFill>
                  <a:prstClr val="black"/>
                </a:solidFill>
                <a:sym typeface="Wingdings" panose="05000000000000000000" pitchFamily="2" charset="2"/>
              </a:rPr>
              <a:t></a:t>
            </a:r>
            <a:endParaRPr lang="en-US" sz="1600" dirty="0">
              <a:solidFill>
                <a:prstClr val="black"/>
              </a:solidFill>
            </a:endParaRPr>
          </a:p>
        </p:txBody>
      </p:sp>
      <p:sp>
        <p:nvSpPr>
          <p:cNvPr id="3" name="Rectangle 2"/>
          <p:cNvSpPr/>
          <p:nvPr/>
        </p:nvSpPr>
        <p:spPr>
          <a:xfrm>
            <a:off x="3014771" y="4700671"/>
            <a:ext cx="4396825" cy="5001369"/>
          </a:xfrm>
          <a:prstGeom prst="rect">
            <a:avLst/>
          </a:prstGeom>
        </p:spPr>
        <p:txBody>
          <a:bodyPr wrap="square">
            <a:spAutoFit/>
          </a:bodyPr>
          <a:lstStyle/>
          <a:p>
            <a:pPr lvl="0" algn="ctr"/>
            <a:r>
              <a:rPr lang="en-US" sz="1600" b="1" dirty="0">
                <a:solidFill>
                  <a:prstClr val="black"/>
                </a:solidFill>
              </a:rPr>
              <a:t>“</a:t>
            </a:r>
            <a:r>
              <a:rPr lang="en-US" sz="1600" b="1" dirty="0" err="1">
                <a:solidFill>
                  <a:prstClr val="black"/>
                </a:solidFill>
              </a:rPr>
              <a:t>Colour</a:t>
            </a:r>
            <a:r>
              <a:rPr lang="en-US" sz="1600" b="1" dirty="0">
                <a:solidFill>
                  <a:prstClr val="black"/>
                </a:solidFill>
              </a:rPr>
              <a:t> My World” Topic ideas…</a:t>
            </a:r>
          </a:p>
          <a:p>
            <a:pPr lvl="0" algn="ctr"/>
            <a:endParaRPr lang="en-US" sz="400" b="1" dirty="0">
              <a:solidFill>
                <a:prstClr val="black"/>
              </a:solidFill>
            </a:endParaRPr>
          </a:p>
          <a:p>
            <a:pPr lvl="0" algn="ctr"/>
            <a:r>
              <a:rPr lang="en-US" sz="1200" b="1" dirty="0">
                <a:solidFill>
                  <a:prstClr val="black"/>
                </a:solidFill>
              </a:rPr>
              <a:t>In the EYFS we follow the children’s interests and needs so it is not always possible to plan too far in advance! However, some ideas for this topic are:</a:t>
            </a:r>
          </a:p>
          <a:p>
            <a:pPr lvl="0" algn="ctr"/>
            <a:endParaRPr lang="en-US" sz="300" dirty="0">
              <a:solidFill>
                <a:prstClr val="black"/>
              </a:solidFill>
            </a:endParaRPr>
          </a:p>
          <a:p>
            <a:pPr lvl="0" algn="ctr"/>
            <a:r>
              <a:rPr lang="en-US" sz="1300" b="1" u="sng" dirty="0">
                <a:solidFill>
                  <a:prstClr val="black"/>
                </a:solidFill>
              </a:rPr>
              <a:t>C&amp;L:</a:t>
            </a:r>
            <a:r>
              <a:rPr lang="en-US" sz="1300" b="1" dirty="0">
                <a:solidFill>
                  <a:prstClr val="black"/>
                </a:solidFill>
              </a:rPr>
              <a:t> </a:t>
            </a:r>
            <a:r>
              <a:rPr lang="en-GB" sz="1300" dirty="0">
                <a:solidFill>
                  <a:prstClr val="black"/>
                </a:solidFill>
              </a:rPr>
              <a:t>Use of colour vocabulary, colour names, darker, lighter…</a:t>
            </a:r>
          </a:p>
          <a:p>
            <a:pPr lvl="0" algn="ctr"/>
            <a:r>
              <a:rPr lang="en-US" sz="1300" dirty="0">
                <a:solidFill>
                  <a:prstClr val="black"/>
                </a:solidFill>
              </a:rPr>
              <a:t>Talking about what makes us special &amp; unique.</a:t>
            </a:r>
          </a:p>
          <a:p>
            <a:pPr lvl="0" algn="ctr"/>
            <a:r>
              <a:rPr lang="en-US" sz="1300" b="1" u="sng" dirty="0">
                <a:solidFill>
                  <a:prstClr val="black"/>
                </a:solidFill>
              </a:rPr>
              <a:t>PD</a:t>
            </a:r>
            <a:r>
              <a:rPr lang="en-US" sz="1300" b="1" dirty="0">
                <a:solidFill>
                  <a:prstClr val="black"/>
                </a:solidFill>
              </a:rPr>
              <a:t>: </a:t>
            </a:r>
            <a:r>
              <a:rPr lang="en-US" sz="1300" dirty="0">
                <a:solidFill>
                  <a:prstClr val="black"/>
                </a:solidFill>
              </a:rPr>
              <a:t>Using scissors to make collages, using pencils to write Christmas lists. Using PE equipment such as balls &amp; beanbags.</a:t>
            </a:r>
          </a:p>
          <a:p>
            <a:pPr lvl="0" algn="ctr"/>
            <a:r>
              <a:rPr lang="en-US" sz="1300" b="1" u="sng" dirty="0">
                <a:solidFill>
                  <a:prstClr val="black"/>
                </a:solidFill>
              </a:rPr>
              <a:t>PSED:</a:t>
            </a:r>
            <a:r>
              <a:rPr lang="en-US" sz="1300" b="1" dirty="0">
                <a:solidFill>
                  <a:prstClr val="black"/>
                </a:solidFill>
              </a:rPr>
              <a:t> </a:t>
            </a:r>
            <a:r>
              <a:rPr lang="en-US" sz="1300" dirty="0">
                <a:solidFill>
                  <a:prstClr val="black"/>
                </a:solidFill>
              </a:rPr>
              <a:t>The importance of sharing (like the rainbow fish.)</a:t>
            </a:r>
          </a:p>
          <a:p>
            <a:pPr lvl="0" algn="ctr"/>
            <a:r>
              <a:rPr lang="en-US" sz="1300" dirty="0">
                <a:solidFill>
                  <a:prstClr val="black"/>
                </a:solidFill>
              </a:rPr>
              <a:t>Celebrating our uniqueness (like Elmer.)</a:t>
            </a:r>
          </a:p>
          <a:p>
            <a:pPr lvl="0" algn="ctr"/>
            <a:r>
              <a:rPr lang="en-US" sz="1300" dirty="0">
                <a:solidFill>
                  <a:prstClr val="black"/>
                </a:solidFill>
              </a:rPr>
              <a:t>Diwali – the Hindu festival of light.</a:t>
            </a:r>
          </a:p>
          <a:p>
            <a:pPr lvl="0" algn="ctr"/>
            <a:r>
              <a:rPr lang="en-US" sz="1300" dirty="0">
                <a:solidFill>
                  <a:prstClr val="black"/>
                </a:solidFill>
              </a:rPr>
              <a:t>The Christmas story.</a:t>
            </a:r>
          </a:p>
          <a:p>
            <a:pPr lvl="0" algn="ctr"/>
            <a:r>
              <a:rPr lang="en-US" sz="1300" b="1" u="sng" dirty="0">
                <a:solidFill>
                  <a:prstClr val="black"/>
                </a:solidFill>
              </a:rPr>
              <a:t>L:</a:t>
            </a:r>
            <a:r>
              <a:rPr lang="en-US" sz="1300" b="1" dirty="0">
                <a:solidFill>
                  <a:prstClr val="black"/>
                </a:solidFill>
              </a:rPr>
              <a:t> </a:t>
            </a:r>
            <a:r>
              <a:rPr lang="en-US" sz="1300" dirty="0">
                <a:solidFill>
                  <a:prstClr val="black"/>
                </a:solidFill>
              </a:rPr>
              <a:t>Reading books about </a:t>
            </a:r>
            <a:r>
              <a:rPr lang="en-US" sz="1300" dirty="0" err="1">
                <a:solidFill>
                  <a:prstClr val="black"/>
                </a:solidFill>
              </a:rPr>
              <a:t>colour</a:t>
            </a:r>
            <a:r>
              <a:rPr lang="en-US" sz="1300" dirty="0">
                <a:solidFill>
                  <a:prstClr val="black"/>
                </a:solidFill>
              </a:rPr>
              <a:t> </a:t>
            </a:r>
            <a:r>
              <a:rPr lang="en-US" sz="1300" dirty="0" err="1">
                <a:solidFill>
                  <a:prstClr val="black"/>
                </a:solidFill>
              </a:rPr>
              <a:t>eg</a:t>
            </a:r>
            <a:r>
              <a:rPr lang="en-US" sz="1300" dirty="0">
                <a:solidFill>
                  <a:prstClr val="black"/>
                </a:solidFill>
              </a:rPr>
              <a:t>.</a:t>
            </a:r>
            <a:r>
              <a:rPr lang="en-GB" sz="1300" dirty="0">
                <a:solidFill>
                  <a:prstClr val="black"/>
                </a:solidFill>
              </a:rPr>
              <a:t> The Rainbow fish, Elmer &amp; Wilbur, The mixed up Chameleon, Picasso the tree frog, Brown bear, brown bear, mouse paint, plant a rainbow.</a:t>
            </a:r>
            <a:endParaRPr lang="en-US" sz="1300" dirty="0">
              <a:solidFill>
                <a:prstClr val="black"/>
              </a:solidFill>
            </a:endParaRPr>
          </a:p>
          <a:p>
            <a:pPr lvl="0" algn="ctr"/>
            <a:r>
              <a:rPr lang="en-US" sz="1300" b="1" u="sng" dirty="0">
                <a:solidFill>
                  <a:prstClr val="black"/>
                </a:solidFill>
              </a:rPr>
              <a:t>M: </a:t>
            </a:r>
            <a:r>
              <a:rPr lang="en-US" sz="1300" dirty="0">
                <a:solidFill>
                  <a:prstClr val="black"/>
                </a:solidFill>
              </a:rPr>
              <a:t>Patterns (link to Elmer.)</a:t>
            </a:r>
          </a:p>
          <a:p>
            <a:pPr lvl="0" algn="ctr"/>
            <a:r>
              <a:rPr lang="en-US" sz="1300" dirty="0">
                <a:solidFill>
                  <a:prstClr val="black"/>
                </a:solidFill>
              </a:rPr>
              <a:t>2D and 3D shapes (link to presents &amp; decorations.) </a:t>
            </a:r>
          </a:p>
          <a:p>
            <a:pPr lvl="0" algn="ctr"/>
            <a:r>
              <a:rPr lang="en-US" sz="1300" dirty="0">
                <a:solidFill>
                  <a:prstClr val="black"/>
                </a:solidFill>
              </a:rPr>
              <a:t>Numbers to 25 – Advent, counting down to Christmas.</a:t>
            </a:r>
          </a:p>
          <a:p>
            <a:pPr lvl="0" algn="ctr"/>
            <a:r>
              <a:rPr lang="en-US" sz="1300" b="1" u="sng" dirty="0">
                <a:solidFill>
                  <a:prstClr val="black"/>
                </a:solidFill>
              </a:rPr>
              <a:t>UW:</a:t>
            </a:r>
            <a:r>
              <a:rPr lang="en-US" sz="1300" b="1" dirty="0">
                <a:solidFill>
                  <a:prstClr val="black"/>
                </a:solidFill>
              </a:rPr>
              <a:t> </a:t>
            </a:r>
            <a:r>
              <a:rPr lang="en-US" sz="1300" dirty="0">
                <a:solidFill>
                  <a:prstClr val="black"/>
                </a:solidFill>
              </a:rPr>
              <a:t>Changes in the environment, Autumn, Winter, </a:t>
            </a:r>
            <a:r>
              <a:rPr lang="en-US" sz="1300" dirty="0" err="1">
                <a:solidFill>
                  <a:prstClr val="black"/>
                </a:solidFill>
              </a:rPr>
              <a:t>colours</a:t>
            </a:r>
            <a:r>
              <a:rPr lang="en-US" sz="1300" dirty="0">
                <a:solidFill>
                  <a:prstClr val="black"/>
                </a:solidFill>
              </a:rPr>
              <a:t> and patterns in the environment.</a:t>
            </a:r>
          </a:p>
          <a:p>
            <a:pPr lvl="0" algn="ctr"/>
            <a:r>
              <a:rPr lang="en-US" sz="1300" b="1" u="sng" dirty="0">
                <a:solidFill>
                  <a:prstClr val="black"/>
                </a:solidFill>
              </a:rPr>
              <a:t>EAD:</a:t>
            </a:r>
            <a:r>
              <a:rPr lang="en-US" sz="1300" b="1" dirty="0">
                <a:solidFill>
                  <a:prstClr val="black"/>
                </a:solidFill>
              </a:rPr>
              <a:t> </a:t>
            </a:r>
            <a:r>
              <a:rPr lang="en-US" sz="1300" dirty="0">
                <a:solidFill>
                  <a:prstClr val="black"/>
                </a:solidFill>
              </a:rPr>
              <a:t>Experimenting with </a:t>
            </a:r>
            <a:r>
              <a:rPr lang="en-US" sz="1300" dirty="0" err="1">
                <a:solidFill>
                  <a:prstClr val="black"/>
                </a:solidFill>
              </a:rPr>
              <a:t>colour</a:t>
            </a:r>
            <a:r>
              <a:rPr lang="en-US" sz="1300" dirty="0">
                <a:solidFill>
                  <a:prstClr val="black"/>
                </a:solidFill>
              </a:rPr>
              <a:t> mixing.</a:t>
            </a:r>
          </a:p>
          <a:p>
            <a:pPr lvl="0" algn="ctr"/>
            <a:r>
              <a:rPr lang="en-US" sz="1300" dirty="0">
                <a:solidFill>
                  <a:prstClr val="black"/>
                </a:solidFill>
              </a:rPr>
              <a:t>Making collages and patterns.</a:t>
            </a:r>
          </a:p>
          <a:p>
            <a:pPr lvl="0" algn="ctr"/>
            <a:r>
              <a:rPr lang="en-US" sz="1300" dirty="0">
                <a:solidFill>
                  <a:prstClr val="black"/>
                </a:solidFill>
              </a:rPr>
              <a:t>Making Christmas  cards.</a:t>
            </a:r>
          </a:p>
          <a:p>
            <a:pPr lvl="0" algn="ctr"/>
            <a:r>
              <a:rPr lang="en-US" sz="1300" dirty="0">
                <a:solidFill>
                  <a:prstClr val="black"/>
                </a:solidFill>
              </a:rPr>
              <a:t>Singing Christmas songs.</a:t>
            </a:r>
          </a:p>
        </p:txBody>
      </p:sp>
    </p:spTree>
    <p:extLst>
      <p:ext uri="{BB962C8B-B14F-4D97-AF65-F5344CB8AC3E}">
        <p14:creationId xmlns:p14="http://schemas.microsoft.com/office/powerpoint/2010/main" val="33569474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904</Words>
  <Application>Microsoft Office PowerPoint</Application>
  <PresentationFormat>Custom</PresentationFormat>
  <Paragraphs>85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Magee</dc:creator>
  <cp:lastModifiedBy>King, Nicola     / MD_PUK-SA</cp:lastModifiedBy>
  <cp:revision>47</cp:revision>
  <cp:lastPrinted>2017-09-07T09:50:44Z</cp:lastPrinted>
  <dcterms:created xsi:type="dcterms:W3CDTF">2016-05-19T19:32:37Z</dcterms:created>
  <dcterms:modified xsi:type="dcterms:W3CDTF">2019-12-08T20:05:16Z</dcterms:modified>
</cp:coreProperties>
</file>