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Lst>
  <p:sldSz cx="7772400" cy="100584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59" d="100"/>
          <a:sy n="59" d="100"/>
        </p:scale>
        <p:origin x="2429"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0473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31638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253055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D53FB-D685-4AF3-9A82-92DF4CAD5D9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654219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3D53FB-D685-4AF3-9A82-92DF4CAD5D96}"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91340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3D53FB-D685-4AF3-9A82-92DF4CAD5D96}"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84258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3D53FB-D685-4AF3-9A82-92DF4CAD5D96}"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152217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3D53FB-D685-4AF3-9A82-92DF4CAD5D96}"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13412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D53FB-D685-4AF3-9A82-92DF4CAD5D96}"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3176641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9528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153D53FB-D685-4AF3-9A82-92DF4CAD5D96}"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DEAAC6-3D26-4974-A1F8-2689346012FD}" type="slidenum">
              <a:rPr lang="en-US" smtClean="0"/>
              <a:t>‹#›</a:t>
            </a:fld>
            <a:endParaRPr lang="en-US"/>
          </a:p>
        </p:txBody>
      </p:sp>
    </p:spTree>
    <p:extLst>
      <p:ext uri="{BB962C8B-B14F-4D97-AF65-F5344CB8AC3E}">
        <p14:creationId xmlns:p14="http://schemas.microsoft.com/office/powerpoint/2010/main" val="402755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53D53FB-D685-4AF3-9A82-92DF4CAD5D96}" type="datetimeFigureOut">
              <a:rPr lang="en-US" smtClean="0"/>
              <a:t>12/8/2019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52DEAAC6-3D26-4974-A1F8-2689346012FD}" type="slidenum">
              <a:rPr lang="en-US" smtClean="0"/>
              <a:t>‹#›</a:t>
            </a:fld>
            <a:endParaRPr lang="en-US"/>
          </a:p>
        </p:txBody>
      </p:sp>
    </p:spTree>
    <p:extLst>
      <p:ext uri="{BB962C8B-B14F-4D97-AF65-F5344CB8AC3E}">
        <p14:creationId xmlns:p14="http://schemas.microsoft.com/office/powerpoint/2010/main" val="128371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06603" y="438331"/>
            <a:ext cx="3008789" cy="1200329"/>
          </a:xfrm>
          <a:prstGeom prst="rect">
            <a:avLst/>
          </a:prstGeom>
          <a:noFill/>
        </p:spPr>
        <p:txBody>
          <a:bodyPr wrap="square" rtlCol="0">
            <a:spAutoFit/>
          </a:bodyPr>
          <a:lstStyle/>
          <a:p>
            <a:pPr algn="ctr"/>
            <a:r>
              <a:rPr lang="en-US" sz="2400" dirty="0" err="1"/>
              <a:t>Anglezarke</a:t>
            </a:r>
            <a:r>
              <a:rPr lang="en-US" sz="2400"/>
              <a:t> Class </a:t>
            </a:r>
            <a:endParaRPr lang="en-US" sz="2400" dirty="0"/>
          </a:p>
          <a:p>
            <a:pPr algn="ctr"/>
            <a:r>
              <a:rPr lang="en-US" sz="2400" dirty="0"/>
              <a:t>EYFS Newsletter</a:t>
            </a:r>
          </a:p>
          <a:p>
            <a:pPr algn="ctr"/>
            <a:r>
              <a:rPr lang="en-US" sz="2400" dirty="0"/>
              <a:t>September 2019</a:t>
            </a:r>
          </a:p>
        </p:txBody>
      </p:sp>
      <p:sp>
        <p:nvSpPr>
          <p:cNvPr id="3" name="TextBox 2"/>
          <p:cNvSpPr txBox="1"/>
          <p:nvPr/>
        </p:nvSpPr>
        <p:spPr>
          <a:xfrm>
            <a:off x="289304" y="1982648"/>
            <a:ext cx="2357770" cy="7048083"/>
          </a:xfrm>
          <a:prstGeom prst="rect">
            <a:avLst/>
          </a:prstGeom>
          <a:noFill/>
        </p:spPr>
        <p:txBody>
          <a:bodyPr wrap="square" rtlCol="0">
            <a:spAutoFit/>
          </a:bodyPr>
          <a:lstStyle/>
          <a:p>
            <a:pPr algn="ctr"/>
            <a:r>
              <a:rPr lang="en-US" b="1" dirty="0"/>
              <a:t>Things to Remember</a:t>
            </a:r>
          </a:p>
          <a:p>
            <a:pPr algn="ctr"/>
            <a:endParaRPr lang="en-US" sz="200" b="1" dirty="0"/>
          </a:p>
          <a:p>
            <a:pPr algn="ctr"/>
            <a:r>
              <a:rPr lang="en-US" sz="1300" dirty="0"/>
              <a:t>PE is Tuesday &amp; Thursday  – Please ensure that all YR children have kits in school and any YN children in school on a Tuesday have pumps in a drawstring bag.</a:t>
            </a:r>
          </a:p>
          <a:p>
            <a:pPr algn="ctr"/>
            <a:endParaRPr lang="en-US" sz="500" dirty="0"/>
          </a:p>
          <a:p>
            <a:pPr algn="ctr"/>
            <a:endParaRPr lang="en-US" sz="500" dirty="0"/>
          </a:p>
          <a:p>
            <a:pPr algn="ctr"/>
            <a:r>
              <a:rPr lang="en-US" sz="1300" dirty="0"/>
              <a:t>Please remember to name all items of clothing so we can return them safely to you </a:t>
            </a:r>
            <a:r>
              <a:rPr lang="en-US" sz="1300" dirty="0">
                <a:sym typeface="Wingdings" panose="05000000000000000000" pitchFamily="2" charset="2"/>
              </a:rPr>
              <a:t></a:t>
            </a:r>
          </a:p>
          <a:p>
            <a:pPr algn="ctr"/>
            <a:endParaRPr lang="en-US" sz="500" dirty="0">
              <a:sym typeface="Wingdings" panose="05000000000000000000" pitchFamily="2" charset="2"/>
            </a:endParaRPr>
          </a:p>
          <a:p>
            <a:pPr algn="ctr"/>
            <a:endParaRPr lang="en-US" sz="500" dirty="0">
              <a:sym typeface="Wingdings" panose="05000000000000000000" pitchFamily="2" charset="2"/>
            </a:endParaRPr>
          </a:p>
          <a:p>
            <a:pPr algn="ctr"/>
            <a:r>
              <a:rPr lang="en-US" sz="1300" dirty="0">
                <a:sym typeface="Wingdings" panose="05000000000000000000" pitchFamily="2" charset="2"/>
              </a:rPr>
              <a:t>If you have not already done so please could you return your topic questionnaire – this will help us plan.  </a:t>
            </a:r>
          </a:p>
          <a:p>
            <a:pPr algn="ctr"/>
            <a:endParaRPr lang="en-US" sz="500" dirty="0">
              <a:sym typeface="Wingdings" panose="05000000000000000000" pitchFamily="2" charset="2"/>
            </a:endParaRPr>
          </a:p>
          <a:p>
            <a:pPr algn="ctr"/>
            <a:endParaRPr lang="en-US" sz="500" dirty="0">
              <a:sym typeface="Wingdings" panose="05000000000000000000" pitchFamily="2" charset="2"/>
            </a:endParaRPr>
          </a:p>
          <a:p>
            <a:pPr algn="ctr"/>
            <a:r>
              <a:rPr lang="en-US" sz="1300" dirty="0">
                <a:sym typeface="Wingdings" panose="05000000000000000000" pitchFamily="2" charset="2"/>
              </a:rPr>
              <a:t>Please could any Report files that have not been returned from last year be returned ASAP – Thank you </a:t>
            </a:r>
          </a:p>
          <a:p>
            <a:pPr algn="ctr"/>
            <a:endParaRPr lang="en-US" sz="500" dirty="0"/>
          </a:p>
          <a:p>
            <a:pPr algn="ctr"/>
            <a:endParaRPr lang="en-US" sz="500" dirty="0"/>
          </a:p>
          <a:p>
            <a:pPr algn="ctr"/>
            <a:r>
              <a:rPr lang="en-US" sz="1300" dirty="0"/>
              <a:t>Could “All about me” booklets please be completed &amp; returned for all </a:t>
            </a:r>
            <a:r>
              <a:rPr lang="en-US" sz="1300" b="1" dirty="0"/>
              <a:t>New</a:t>
            </a:r>
            <a:r>
              <a:rPr lang="en-US" sz="1300" dirty="0"/>
              <a:t> YN &amp;YR children. </a:t>
            </a:r>
          </a:p>
          <a:p>
            <a:pPr algn="ctr"/>
            <a:endParaRPr lang="en-US" sz="500" dirty="0"/>
          </a:p>
          <a:p>
            <a:pPr algn="ctr"/>
            <a:endParaRPr lang="en-US" sz="500" dirty="0"/>
          </a:p>
          <a:p>
            <a:pPr algn="ctr"/>
            <a:r>
              <a:rPr lang="en-US" sz="1300" dirty="0"/>
              <a:t>Please could all Reception parents read and sign the Home / School Agreement, E-Safety form and Generic permission form found at the front of your planners.  Nursery will receive these as letters.</a:t>
            </a:r>
          </a:p>
          <a:p>
            <a:pPr algn="ctr"/>
            <a:endParaRPr lang="en-US" b="1" dirty="0"/>
          </a:p>
        </p:txBody>
      </p:sp>
      <p:sp>
        <p:nvSpPr>
          <p:cNvPr id="5" name="TextBox 4"/>
          <p:cNvSpPr txBox="1"/>
          <p:nvPr/>
        </p:nvSpPr>
        <p:spPr>
          <a:xfrm>
            <a:off x="2966183" y="2030578"/>
            <a:ext cx="4449209" cy="4293483"/>
          </a:xfrm>
          <a:prstGeom prst="rect">
            <a:avLst/>
          </a:prstGeom>
          <a:noFill/>
        </p:spPr>
        <p:txBody>
          <a:bodyPr wrap="square" rtlCol="0">
            <a:spAutoFit/>
          </a:bodyPr>
          <a:lstStyle/>
          <a:p>
            <a:pPr algn="ctr"/>
            <a:r>
              <a:rPr lang="en-US" sz="2000" b="1" dirty="0"/>
              <a:t>Welcome to School!</a:t>
            </a:r>
          </a:p>
          <a:p>
            <a:pPr algn="ctr"/>
            <a:r>
              <a:rPr lang="en-US" sz="1500" dirty="0"/>
              <a:t>Welcome to all our new Reception and Nursery children and families! Welcome back to everyone who was with us last year, we hope you enjoyed your Summer holidays! </a:t>
            </a:r>
          </a:p>
          <a:p>
            <a:pPr algn="ctr"/>
            <a:endParaRPr lang="en-US" sz="400" dirty="0"/>
          </a:p>
          <a:p>
            <a:pPr algn="ctr"/>
            <a:endParaRPr lang="en-US" sz="400" dirty="0"/>
          </a:p>
          <a:p>
            <a:pPr algn="ctr"/>
            <a:r>
              <a:rPr lang="en-US" sz="2000" b="1" dirty="0"/>
              <a:t>Learning Information</a:t>
            </a:r>
          </a:p>
          <a:p>
            <a:pPr algn="ctr"/>
            <a:r>
              <a:rPr lang="en-US" sz="1500" dirty="0"/>
              <a:t>We will spend the first few weeks settling in, making new friends and learning how to use all our classroom areas and resources. The staff will also be completing our “Baseline Assessments” which will help us plan for each child’s next steps. This involves the staff observing the children as they play and also working with them on play based activities. If your child attended another setting prior to starting at Rivington and were given a report or Learning Journey we would love to take a look at this please as this will help us understand their current stage of development. </a:t>
            </a:r>
            <a:r>
              <a:rPr lang="en-US" sz="1500" dirty="0">
                <a:sym typeface="Wingdings" panose="05000000000000000000" pitchFamily="2" charset="2"/>
              </a:rPr>
              <a:t></a:t>
            </a:r>
          </a:p>
        </p:txBody>
      </p:sp>
      <p:sp>
        <p:nvSpPr>
          <p:cNvPr id="6" name="TextBox 5"/>
          <p:cNvSpPr txBox="1"/>
          <p:nvPr/>
        </p:nvSpPr>
        <p:spPr>
          <a:xfrm>
            <a:off x="380390" y="8908593"/>
            <a:ext cx="6166184" cy="830997"/>
          </a:xfrm>
          <a:prstGeom prst="rect">
            <a:avLst/>
          </a:prstGeom>
          <a:noFill/>
        </p:spPr>
        <p:txBody>
          <a:bodyPr wrap="square" rtlCol="0">
            <a:spAutoFit/>
          </a:bodyPr>
          <a:lstStyle/>
          <a:p>
            <a:r>
              <a:rPr lang="en-US" sz="1600" dirty="0"/>
              <a:t>Class Teacher: Mrs. Amanda Davies                              01204696951</a:t>
            </a:r>
          </a:p>
          <a:p>
            <a:r>
              <a:rPr lang="en-US" sz="1600" dirty="0" err="1"/>
              <a:t>Rivington</a:t>
            </a:r>
            <a:r>
              <a:rPr lang="en-US" sz="1600" dirty="0"/>
              <a:t> Foundation Primary </a:t>
            </a:r>
            <a:r>
              <a:rPr lang="en-US" sz="1600"/>
              <a:t>School      www.rivingtonprimaryschool.uk</a:t>
            </a:r>
            <a:br>
              <a:rPr lang="en-US" sz="1600" dirty="0"/>
            </a:br>
            <a:r>
              <a:rPr lang="en-US" sz="1600" dirty="0" err="1"/>
              <a:t>Rivington</a:t>
            </a:r>
            <a:r>
              <a:rPr lang="en-US" sz="1600" dirty="0"/>
              <a:t>, Lancashire, BL67SE		</a:t>
            </a:r>
          </a:p>
        </p:txBody>
      </p:sp>
      <p:sp>
        <p:nvSpPr>
          <p:cNvPr id="7" name="TextBox 6"/>
          <p:cNvSpPr txBox="1"/>
          <p:nvPr/>
        </p:nvSpPr>
        <p:spPr>
          <a:xfrm>
            <a:off x="3644347" y="6493338"/>
            <a:ext cx="3771045" cy="2092881"/>
          </a:xfrm>
          <a:prstGeom prst="rect">
            <a:avLst/>
          </a:prstGeom>
          <a:noFill/>
        </p:spPr>
        <p:txBody>
          <a:bodyPr wrap="square" rtlCol="0">
            <a:spAutoFit/>
          </a:bodyPr>
          <a:lstStyle/>
          <a:p>
            <a:r>
              <a:rPr lang="en-US" b="1" dirty="0">
                <a:sym typeface="Wingdings" panose="05000000000000000000" pitchFamily="2" charset="2"/>
              </a:rPr>
              <a:t>          Topic Information</a:t>
            </a:r>
            <a:endParaRPr lang="en-US" b="1" dirty="0"/>
          </a:p>
          <a:p>
            <a:pPr algn="ctr"/>
            <a:r>
              <a:rPr lang="en-US" sz="1600" dirty="0"/>
              <a:t>This term our topic will be all about Houses and homes. After our assessments are complete we will start by exploring the “Three Little Pigs” story and investigating materials. We will provide information in your home / school diaries each week. PTO for more information.</a:t>
            </a:r>
          </a:p>
        </p:txBody>
      </p:sp>
    </p:spTree>
    <p:extLst>
      <p:ext uri="{BB962C8B-B14F-4D97-AF65-F5344CB8AC3E}">
        <p14:creationId xmlns:p14="http://schemas.microsoft.com/office/powerpoint/2010/main" val="3506756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3323" y="290547"/>
            <a:ext cx="2341777" cy="3231654"/>
          </a:xfrm>
          <a:prstGeom prst="rect">
            <a:avLst/>
          </a:prstGeom>
          <a:noFill/>
        </p:spPr>
        <p:txBody>
          <a:bodyPr wrap="square" rtlCol="0">
            <a:spAutoFit/>
          </a:bodyPr>
          <a:lstStyle/>
          <a:p>
            <a:pPr algn="ctr"/>
            <a:r>
              <a:rPr lang="en-US" sz="1600" b="1" dirty="0">
                <a:solidFill>
                  <a:prstClr val="black"/>
                </a:solidFill>
              </a:rPr>
              <a:t>Reception Reading Books</a:t>
            </a:r>
            <a:endParaRPr lang="en-US" sz="600" b="1" dirty="0">
              <a:solidFill>
                <a:prstClr val="black"/>
              </a:solidFill>
            </a:endParaRPr>
          </a:p>
          <a:p>
            <a:pPr algn="ctr"/>
            <a:r>
              <a:rPr lang="en-US" sz="1400" dirty="0">
                <a:solidFill>
                  <a:prstClr val="black"/>
                </a:solidFill>
              </a:rPr>
              <a:t>We know how exciting it is when your child receives their first reading book! This will happen later on this half term.</a:t>
            </a:r>
          </a:p>
          <a:p>
            <a:pPr algn="ctr"/>
            <a:endParaRPr lang="en-US" sz="1600" dirty="0">
              <a:solidFill>
                <a:prstClr val="black"/>
              </a:solidFill>
            </a:endParaRPr>
          </a:p>
          <a:p>
            <a:pPr algn="ctr"/>
            <a:endParaRPr lang="en-US" sz="1600" dirty="0">
              <a:solidFill>
                <a:prstClr val="black"/>
              </a:solidFill>
            </a:endParaRPr>
          </a:p>
          <a:p>
            <a:pPr algn="ctr"/>
            <a:endParaRPr lang="en-US" sz="1600" dirty="0">
              <a:solidFill>
                <a:prstClr val="black"/>
              </a:solidFill>
            </a:endParaRPr>
          </a:p>
          <a:p>
            <a:pPr algn="ctr"/>
            <a:endParaRPr lang="en-US" sz="1600" b="1" dirty="0">
              <a:solidFill>
                <a:prstClr val="black"/>
              </a:solidFill>
            </a:endParaRPr>
          </a:p>
          <a:p>
            <a:pPr algn="ctr"/>
            <a:endParaRPr lang="en-US" sz="1600" b="1" dirty="0">
              <a:solidFill>
                <a:prstClr val="black"/>
              </a:solidFill>
            </a:endParaRPr>
          </a:p>
          <a:p>
            <a:pPr algn="ctr"/>
            <a:endParaRPr lang="en-US" sz="1600" b="1" dirty="0">
              <a:solidFill>
                <a:prstClr val="black"/>
              </a:solidFill>
            </a:endParaRPr>
          </a:p>
          <a:p>
            <a:pPr algn="ctr"/>
            <a:endParaRPr lang="en-US" sz="1600" b="1" dirty="0">
              <a:solidFill>
                <a:prstClr val="black"/>
              </a:solidFill>
            </a:endParaRPr>
          </a:p>
        </p:txBody>
      </p:sp>
      <p:sp>
        <p:nvSpPr>
          <p:cNvPr id="4" name="TextBox 3"/>
          <p:cNvSpPr txBox="1"/>
          <p:nvPr/>
        </p:nvSpPr>
        <p:spPr>
          <a:xfrm>
            <a:off x="3014772" y="366076"/>
            <a:ext cx="4396825" cy="4031873"/>
          </a:xfrm>
          <a:prstGeom prst="rect">
            <a:avLst/>
          </a:prstGeom>
          <a:noFill/>
        </p:spPr>
        <p:txBody>
          <a:bodyPr wrap="square" rtlCol="0">
            <a:spAutoFit/>
          </a:bodyPr>
          <a:lstStyle/>
          <a:p>
            <a:pPr algn="ctr"/>
            <a:r>
              <a:rPr lang="en-US" sz="1600" b="1" dirty="0">
                <a:solidFill>
                  <a:prstClr val="black"/>
                </a:solidFill>
              </a:rPr>
              <a:t>Some information about the EYFS…</a:t>
            </a:r>
          </a:p>
          <a:p>
            <a:pPr algn="ctr"/>
            <a:endParaRPr lang="en-US" sz="1600" dirty="0">
              <a:solidFill>
                <a:prstClr val="black"/>
              </a:solidFill>
            </a:endParaRPr>
          </a:p>
          <a:p>
            <a:pPr algn="ctr"/>
            <a:r>
              <a:rPr lang="en-US" sz="1600" dirty="0">
                <a:solidFill>
                  <a:prstClr val="black"/>
                </a:solidFill>
              </a:rPr>
              <a:t>EYFS = Early Years Foundation Stage</a:t>
            </a:r>
          </a:p>
          <a:p>
            <a:pPr algn="ctr"/>
            <a:r>
              <a:rPr lang="en-US" sz="1600" dirty="0">
                <a:solidFill>
                  <a:prstClr val="black"/>
                </a:solidFill>
              </a:rPr>
              <a:t>This is the stage between birth and age 5.</a:t>
            </a:r>
          </a:p>
          <a:p>
            <a:pPr algn="ctr"/>
            <a:endParaRPr lang="en-US" sz="1600" dirty="0">
              <a:solidFill>
                <a:prstClr val="black"/>
              </a:solidFill>
            </a:endParaRPr>
          </a:p>
          <a:p>
            <a:pPr algn="ctr"/>
            <a:r>
              <a:rPr lang="en-US" sz="1600" dirty="0">
                <a:solidFill>
                  <a:prstClr val="black"/>
                </a:solidFill>
              </a:rPr>
              <a:t>The EYFS is split in to 3 Prime areas…</a:t>
            </a:r>
          </a:p>
          <a:p>
            <a:pPr algn="ctr"/>
            <a:r>
              <a:rPr lang="en-US" sz="1600" dirty="0">
                <a:solidFill>
                  <a:prstClr val="black"/>
                </a:solidFill>
              </a:rPr>
              <a:t>Communication and Language (C&amp;L)</a:t>
            </a:r>
          </a:p>
          <a:p>
            <a:pPr algn="ctr"/>
            <a:r>
              <a:rPr lang="en-US" sz="1600" dirty="0">
                <a:solidFill>
                  <a:prstClr val="black"/>
                </a:solidFill>
              </a:rPr>
              <a:t>Physical Development (PD)</a:t>
            </a:r>
          </a:p>
          <a:p>
            <a:pPr algn="ctr"/>
            <a:r>
              <a:rPr lang="en-US" sz="1600" dirty="0">
                <a:solidFill>
                  <a:prstClr val="black"/>
                </a:solidFill>
              </a:rPr>
              <a:t>Personal and Social Development (PSED)</a:t>
            </a:r>
          </a:p>
          <a:p>
            <a:pPr algn="ctr"/>
            <a:endParaRPr lang="en-US" sz="800" dirty="0">
              <a:solidFill>
                <a:prstClr val="black"/>
              </a:solidFill>
            </a:endParaRPr>
          </a:p>
          <a:p>
            <a:pPr algn="ctr"/>
            <a:r>
              <a:rPr lang="en-US" sz="1600" dirty="0">
                <a:solidFill>
                  <a:prstClr val="black"/>
                </a:solidFill>
              </a:rPr>
              <a:t>…and 4 Specific areas…</a:t>
            </a:r>
          </a:p>
          <a:p>
            <a:pPr algn="ctr"/>
            <a:r>
              <a:rPr lang="en-US" sz="1600" dirty="0">
                <a:solidFill>
                  <a:prstClr val="black"/>
                </a:solidFill>
              </a:rPr>
              <a:t>Literacy (L)</a:t>
            </a:r>
          </a:p>
          <a:p>
            <a:pPr algn="ctr"/>
            <a:r>
              <a:rPr lang="en-US" sz="1600" dirty="0">
                <a:solidFill>
                  <a:prstClr val="black"/>
                </a:solidFill>
              </a:rPr>
              <a:t>Mathematics (M)</a:t>
            </a:r>
          </a:p>
          <a:p>
            <a:pPr algn="ctr"/>
            <a:r>
              <a:rPr lang="en-US" sz="1600" dirty="0">
                <a:solidFill>
                  <a:prstClr val="black"/>
                </a:solidFill>
              </a:rPr>
              <a:t>Understanding the World UW)</a:t>
            </a:r>
          </a:p>
          <a:p>
            <a:pPr algn="ctr"/>
            <a:r>
              <a:rPr lang="en-US" sz="1600" dirty="0">
                <a:solidFill>
                  <a:prstClr val="black"/>
                </a:solidFill>
              </a:rPr>
              <a:t>Expressive Arts &amp; Design (EAD)</a:t>
            </a:r>
          </a:p>
          <a:p>
            <a:endParaRPr lang="en-US" sz="1600" b="1" dirty="0">
              <a:solidFill>
                <a:prstClr val="black"/>
              </a:solidFill>
            </a:endParaRPr>
          </a:p>
        </p:txBody>
      </p:sp>
      <p:sp>
        <p:nvSpPr>
          <p:cNvPr id="5" name="TextBox 4"/>
          <p:cNvSpPr txBox="1"/>
          <p:nvPr/>
        </p:nvSpPr>
        <p:spPr>
          <a:xfrm>
            <a:off x="2942891" y="4739144"/>
            <a:ext cx="4492691" cy="5609228"/>
          </a:xfrm>
          <a:prstGeom prst="rect">
            <a:avLst/>
          </a:prstGeom>
          <a:noFill/>
        </p:spPr>
        <p:txBody>
          <a:bodyPr wrap="square" rtlCol="0">
            <a:spAutoFit/>
          </a:bodyPr>
          <a:lstStyle/>
          <a:p>
            <a:pPr algn="ctr"/>
            <a:r>
              <a:rPr lang="en-US" sz="1600" b="1" dirty="0">
                <a:solidFill>
                  <a:prstClr val="black"/>
                </a:solidFill>
              </a:rPr>
              <a:t>Houses and Homes Topic ideas…</a:t>
            </a:r>
          </a:p>
          <a:p>
            <a:pPr algn="ctr"/>
            <a:endParaRPr lang="en-US" sz="600" b="1" dirty="0">
              <a:solidFill>
                <a:prstClr val="black"/>
              </a:solidFill>
            </a:endParaRPr>
          </a:p>
          <a:p>
            <a:pPr algn="ctr"/>
            <a:r>
              <a:rPr lang="en-US" sz="1450" dirty="0">
                <a:solidFill>
                  <a:prstClr val="black"/>
                </a:solidFill>
              </a:rPr>
              <a:t>In the EYFS we follow the children’s interests and needs so it is not always possible to plan too far in advance! However, some ideas for this topic are:</a:t>
            </a:r>
          </a:p>
          <a:p>
            <a:pPr algn="ctr"/>
            <a:endParaRPr lang="en-US" sz="600" dirty="0">
              <a:solidFill>
                <a:prstClr val="black"/>
              </a:solidFill>
            </a:endParaRPr>
          </a:p>
          <a:p>
            <a:pPr algn="ctr"/>
            <a:r>
              <a:rPr lang="en-US" sz="1450" b="1" dirty="0">
                <a:solidFill>
                  <a:prstClr val="black"/>
                </a:solidFill>
              </a:rPr>
              <a:t>C&amp;L: </a:t>
            </a:r>
            <a:r>
              <a:rPr lang="en-US" sz="1450" dirty="0">
                <a:solidFill>
                  <a:prstClr val="black"/>
                </a:solidFill>
              </a:rPr>
              <a:t>Talking about our homes and our families, roleplaying the three little pigs.</a:t>
            </a:r>
          </a:p>
          <a:p>
            <a:pPr algn="ctr"/>
            <a:r>
              <a:rPr lang="en-US" sz="1450" b="1" dirty="0">
                <a:solidFill>
                  <a:prstClr val="black"/>
                </a:solidFill>
              </a:rPr>
              <a:t>PD: </a:t>
            </a:r>
            <a:r>
              <a:rPr lang="en-US" sz="1450" dirty="0">
                <a:solidFill>
                  <a:prstClr val="black"/>
                </a:solidFill>
              </a:rPr>
              <a:t>How to stay safe at home, dangers in the home.</a:t>
            </a:r>
          </a:p>
          <a:p>
            <a:pPr algn="ctr"/>
            <a:r>
              <a:rPr lang="en-US" sz="1450" b="1" dirty="0">
                <a:solidFill>
                  <a:prstClr val="black"/>
                </a:solidFill>
              </a:rPr>
              <a:t>PSED: </a:t>
            </a:r>
            <a:r>
              <a:rPr lang="en-US" sz="1450" dirty="0">
                <a:solidFill>
                  <a:prstClr val="black"/>
                </a:solidFill>
              </a:rPr>
              <a:t>Who lives in our homes, exploring family and relationships.</a:t>
            </a:r>
          </a:p>
          <a:p>
            <a:pPr algn="ctr"/>
            <a:r>
              <a:rPr lang="en-US" sz="1450" b="1" dirty="0">
                <a:solidFill>
                  <a:prstClr val="black"/>
                </a:solidFill>
              </a:rPr>
              <a:t>L: </a:t>
            </a:r>
            <a:r>
              <a:rPr lang="en-US" sz="1450" dirty="0">
                <a:solidFill>
                  <a:prstClr val="black"/>
                </a:solidFill>
              </a:rPr>
              <a:t>Listening to and discussing stories such as The three little pigs, The house that Jack built, The old lady who lived in a shoe… </a:t>
            </a:r>
          </a:p>
          <a:p>
            <a:pPr algn="ctr"/>
            <a:r>
              <a:rPr lang="en-US" sz="1450" b="1" dirty="0">
                <a:solidFill>
                  <a:prstClr val="black"/>
                </a:solidFill>
              </a:rPr>
              <a:t>M: </a:t>
            </a:r>
            <a:r>
              <a:rPr lang="en-US" sz="1450" dirty="0">
                <a:solidFill>
                  <a:prstClr val="black"/>
                </a:solidFill>
              </a:rPr>
              <a:t>Sorting objects, which room do they belong in? Looking at shapes on buildings and homes. Door numbers, ordering numbered houses.</a:t>
            </a:r>
          </a:p>
          <a:p>
            <a:pPr algn="ctr"/>
            <a:r>
              <a:rPr lang="en-US" sz="1450" b="1" dirty="0">
                <a:solidFill>
                  <a:prstClr val="black"/>
                </a:solidFill>
              </a:rPr>
              <a:t>UW: </a:t>
            </a:r>
            <a:r>
              <a:rPr lang="en-US" sz="1450" dirty="0">
                <a:solidFill>
                  <a:prstClr val="black"/>
                </a:solidFill>
              </a:rPr>
              <a:t>Learning about different types of homes </a:t>
            </a:r>
          </a:p>
          <a:p>
            <a:pPr algn="ctr"/>
            <a:r>
              <a:rPr lang="en-US" sz="1450" dirty="0">
                <a:solidFill>
                  <a:prstClr val="black"/>
                </a:solidFill>
              </a:rPr>
              <a:t>in our locality, similarities and differences, looking at homes around the world.</a:t>
            </a:r>
          </a:p>
          <a:p>
            <a:pPr algn="ctr"/>
            <a:r>
              <a:rPr lang="en-US" sz="1450" b="1" dirty="0">
                <a:solidFill>
                  <a:prstClr val="black"/>
                </a:solidFill>
              </a:rPr>
              <a:t>EAD: </a:t>
            </a:r>
            <a:r>
              <a:rPr lang="en-US" sz="1450" dirty="0">
                <a:solidFill>
                  <a:prstClr val="black"/>
                </a:solidFill>
              </a:rPr>
              <a:t>Building and designing </a:t>
            </a:r>
          </a:p>
          <a:p>
            <a:pPr algn="ctr"/>
            <a:r>
              <a:rPr lang="en-US" sz="1450" dirty="0">
                <a:solidFill>
                  <a:prstClr val="black"/>
                </a:solidFill>
              </a:rPr>
              <a:t>Houses for the three little pigs – </a:t>
            </a:r>
          </a:p>
          <a:p>
            <a:pPr algn="ctr"/>
            <a:r>
              <a:rPr lang="en-US" sz="1450" dirty="0">
                <a:solidFill>
                  <a:prstClr val="black"/>
                </a:solidFill>
              </a:rPr>
              <a:t>Strong enough to endure a wolf!</a:t>
            </a:r>
          </a:p>
          <a:p>
            <a:pPr algn="ctr"/>
            <a:endParaRPr lang="en-US" sz="1600" dirty="0">
              <a:solidFill>
                <a:prstClr val="black"/>
              </a:solidFill>
            </a:endParaRPr>
          </a:p>
          <a:p>
            <a:pPr algn="ctr"/>
            <a:endParaRPr lang="en-US" sz="1600" dirty="0">
              <a:solidFill>
                <a:prstClr val="black"/>
              </a:solidFill>
            </a:endParaRPr>
          </a:p>
        </p:txBody>
      </p:sp>
      <p:sp>
        <p:nvSpPr>
          <p:cNvPr id="6" name="TextBox 5"/>
          <p:cNvSpPr txBox="1"/>
          <p:nvPr/>
        </p:nvSpPr>
        <p:spPr>
          <a:xfrm>
            <a:off x="318821" y="1425473"/>
            <a:ext cx="2341777" cy="4193456"/>
          </a:xfrm>
          <a:prstGeom prst="rect">
            <a:avLst/>
          </a:prstGeom>
          <a:noFill/>
        </p:spPr>
        <p:txBody>
          <a:bodyPr wrap="square" rtlCol="0">
            <a:spAutoFit/>
          </a:bodyPr>
          <a:lstStyle/>
          <a:p>
            <a:pPr algn="ctr"/>
            <a:endParaRPr lang="en-US" sz="600" b="1" dirty="0">
              <a:solidFill>
                <a:prstClr val="black"/>
              </a:solidFill>
            </a:endParaRPr>
          </a:p>
          <a:p>
            <a:pPr algn="ctr"/>
            <a:endParaRPr lang="en-US" sz="600" b="1" dirty="0">
              <a:solidFill>
                <a:prstClr val="black"/>
              </a:solidFill>
            </a:endParaRPr>
          </a:p>
          <a:p>
            <a:pPr algn="ctr"/>
            <a:r>
              <a:rPr lang="en-US" sz="1600" b="1" dirty="0">
                <a:solidFill>
                  <a:prstClr val="black"/>
                </a:solidFill>
              </a:rPr>
              <a:t>Discussion Books</a:t>
            </a:r>
          </a:p>
          <a:p>
            <a:pPr algn="ctr"/>
            <a:r>
              <a:rPr lang="en-US" sz="1400" dirty="0">
                <a:solidFill>
                  <a:prstClr val="black"/>
                </a:solidFill>
              </a:rPr>
              <a:t>Nursery children will be able to choose a library book or story sack each week, they are not expected to be able to read these but are for sharing with an </a:t>
            </a:r>
          </a:p>
          <a:p>
            <a:pPr algn="ctr"/>
            <a:r>
              <a:rPr lang="en-US" sz="1400" dirty="0">
                <a:solidFill>
                  <a:prstClr val="black"/>
                </a:solidFill>
              </a:rPr>
              <a:t>adult at home. </a:t>
            </a:r>
            <a:r>
              <a:rPr lang="en-US" sz="1400" dirty="0">
                <a:solidFill>
                  <a:prstClr val="black"/>
                </a:solidFill>
                <a:sym typeface="Wingdings" panose="05000000000000000000" pitchFamily="2" charset="2"/>
              </a:rPr>
              <a:t></a:t>
            </a:r>
          </a:p>
          <a:p>
            <a:pPr algn="ctr"/>
            <a:endParaRPr lang="en-US" sz="400" dirty="0">
              <a:solidFill>
                <a:prstClr val="black"/>
              </a:solidFill>
              <a:sym typeface="Wingdings" panose="05000000000000000000" pitchFamily="2" charset="2"/>
            </a:endParaRPr>
          </a:p>
          <a:p>
            <a:pPr algn="ctr"/>
            <a:r>
              <a:rPr lang="en-US" sz="1400" b="1" dirty="0">
                <a:solidFill>
                  <a:prstClr val="black"/>
                </a:solidFill>
                <a:sym typeface="Wingdings" panose="05000000000000000000" pitchFamily="2" charset="2"/>
              </a:rPr>
              <a:t>Book Bags</a:t>
            </a:r>
          </a:p>
          <a:p>
            <a:pPr algn="ctr"/>
            <a:r>
              <a:rPr lang="en-US" sz="1350" dirty="0">
                <a:solidFill>
                  <a:prstClr val="black"/>
                </a:solidFill>
                <a:sym typeface="Wingdings" panose="05000000000000000000" pitchFamily="2" charset="2"/>
              </a:rPr>
              <a:t>Please only send the flat school bags as we don’t have room for rucksacks.</a:t>
            </a:r>
          </a:p>
          <a:p>
            <a:pPr algn="ctr"/>
            <a:r>
              <a:rPr lang="en-US" sz="1350" dirty="0">
                <a:solidFill>
                  <a:prstClr val="black"/>
                </a:solidFill>
                <a:sym typeface="Wingdings" panose="05000000000000000000" pitchFamily="2" charset="2"/>
              </a:rPr>
              <a:t> We have some </a:t>
            </a:r>
          </a:p>
          <a:p>
            <a:pPr algn="ctr"/>
            <a:r>
              <a:rPr lang="en-US" sz="1350" dirty="0">
                <a:solidFill>
                  <a:prstClr val="black"/>
                </a:solidFill>
                <a:sym typeface="Wingdings" panose="05000000000000000000" pitchFamily="2" charset="2"/>
              </a:rPr>
              <a:t>flat purple Bags </a:t>
            </a:r>
          </a:p>
          <a:p>
            <a:pPr algn="ctr"/>
            <a:r>
              <a:rPr lang="en-US" sz="1350" dirty="0">
                <a:solidFill>
                  <a:prstClr val="black"/>
                </a:solidFill>
                <a:sym typeface="Wingdings" panose="05000000000000000000" pitchFamily="2" charset="2"/>
              </a:rPr>
              <a:t>for sale for £3</a:t>
            </a:r>
          </a:p>
          <a:p>
            <a:pPr algn="ctr"/>
            <a:r>
              <a:rPr lang="en-US" sz="1350" dirty="0">
                <a:solidFill>
                  <a:prstClr val="black"/>
                </a:solidFill>
                <a:sym typeface="Wingdings" panose="05000000000000000000" pitchFamily="2" charset="2"/>
              </a:rPr>
              <a:t>For Nursery. </a:t>
            </a:r>
          </a:p>
          <a:p>
            <a:pPr algn="ctr"/>
            <a:endParaRPr lang="en-US" sz="1400" b="1" dirty="0">
              <a:solidFill>
                <a:prstClr val="black"/>
              </a:solidFill>
              <a:sym typeface="Wingdings" panose="05000000000000000000" pitchFamily="2" charset="2"/>
            </a:endParaRPr>
          </a:p>
          <a:p>
            <a:pPr algn="ctr"/>
            <a:endParaRPr lang="en-US" sz="1400" dirty="0">
              <a:solidFill>
                <a:prstClr val="black"/>
              </a:solidFill>
            </a:endParaRPr>
          </a:p>
        </p:txBody>
      </p:sp>
      <p:sp>
        <p:nvSpPr>
          <p:cNvPr id="8" name="TextBox 7"/>
          <p:cNvSpPr txBox="1"/>
          <p:nvPr/>
        </p:nvSpPr>
        <p:spPr>
          <a:xfrm>
            <a:off x="363323" y="5477807"/>
            <a:ext cx="2341777" cy="3816429"/>
          </a:xfrm>
          <a:prstGeom prst="rect">
            <a:avLst/>
          </a:prstGeom>
          <a:noFill/>
        </p:spPr>
        <p:txBody>
          <a:bodyPr wrap="square" rtlCol="0">
            <a:spAutoFit/>
          </a:bodyPr>
          <a:lstStyle/>
          <a:p>
            <a:pPr algn="ctr"/>
            <a:r>
              <a:rPr lang="en-US" sz="1600" b="1" dirty="0">
                <a:solidFill>
                  <a:prstClr val="black"/>
                </a:solidFill>
              </a:rPr>
              <a:t>Who’s who…</a:t>
            </a:r>
          </a:p>
          <a:p>
            <a:pPr algn="ctr"/>
            <a:endParaRPr lang="en-US" sz="600" b="1" dirty="0">
              <a:solidFill>
                <a:prstClr val="black"/>
              </a:solidFill>
            </a:endParaRPr>
          </a:p>
          <a:p>
            <a:pPr algn="ctr"/>
            <a:r>
              <a:rPr lang="en-US" sz="1600" dirty="0">
                <a:solidFill>
                  <a:prstClr val="black"/>
                </a:solidFill>
              </a:rPr>
              <a:t>There are three full time members of staff in our class;</a:t>
            </a:r>
          </a:p>
          <a:p>
            <a:pPr algn="ctr"/>
            <a:endParaRPr lang="en-US" sz="400" dirty="0">
              <a:solidFill>
                <a:prstClr val="black"/>
              </a:solidFill>
            </a:endParaRPr>
          </a:p>
          <a:p>
            <a:pPr algn="ctr"/>
            <a:r>
              <a:rPr lang="en-US" sz="1600" dirty="0" err="1">
                <a:solidFill>
                  <a:prstClr val="black"/>
                </a:solidFill>
              </a:rPr>
              <a:t>Mrs</a:t>
            </a:r>
            <a:r>
              <a:rPr lang="en-US" sz="1600" dirty="0">
                <a:solidFill>
                  <a:prstClr val="black"/>
                </a:solidFill>
              </a:rPr>
              <a:t> Davies – Teacher</a:t>
            </a:r>
          </a:p>
          <a:p>
            <a:pPr algn="ctr"/>
            <a:r>
              <a:rPr lang="en-US" sz="1600" dirty="0" err="1">
                <a:solidFill>
                  <a:prstClr val="black"/>
                </a:solidFill>
              </a:rPr>
              <a:t>Mrs</a:t>
            </a:r>
            <a:r>
              <a:rPr lang="en-US" sz="1600" dirty="0">
                <a:solidFill>
                  <a:prstClr val="black"/>
                </a:solidFill>
              </a:rPr>
              <a:t> </a:t>
            </a:r>
            <a:r>
              <a:rPr lang="en-US" sz="1600" dirty="0" err="1">
                <a:solidFill>
                  <a:prstClr val="black"/>
                </a:solidFill>
              </a:rPr>
              <a:t>Orgill</a:t>
            </a:r>
            <a:r>
              <a:rPr lang="en-US" sz="1600" dirty="0">
                <a:solidFill>
                  <a:prstClr val="black"/>
                </a:solidFill>
              </a:rPr>
              <a:t> – Assistant</a:t>
            </a:r>
          </a:p>
          <a:p>
            <a:pPr algn="ctr"/>
            <a:r>
              <a:rPr lang="en-US" sz="1600" dirty="0" err="1">
                <a:solidFill>
                  <a:prstClr val="black"/>
                </a:solidFill>
              </a:rPr>
              <a:t>Mrs</a:t>
            </a:r>
            <a:r>
              <a:rPr lang="en-US" sz="1600" dirty="0">
                <a:solidFill>
                  <a:prstClr val="black"/>
                </a:solidFill>
              </a:rPr>
              <a:t> Shaw – Assistant</a:t>
            </a:r>
          </a:p>
          <a:p>
            <a:pPr algn="ctr"/>
            <a:endParaRPr lang="en-US" sz="400" dirty="0">
              <a:solidFill>
                <a:prstClr val="black"/>
              </a:solidFill>
            </a:endParaRPr>
          </a:p>
          <a:p>
            <a:pPr algn="ctr"/>
            <a:r>
              <a:rPr lang="en-US" sz="1600" dirty="0">
                <a:solidFill>
                  <a:prstClr val="black"/>
                </a:solidFill>
              </a:rPr>
              <a:t>We all like to think we are very friendly and approachable </a:t>
            </a:r>
            <a:r>
              <a:rPr lang="en-US" sz="1600" dirty="0">
                <a:solidFill>
                  <a:prstClr val="black"/>
                </a:solidFill>
                <a:sym typeface="Wingdings" panose="05000000000000000000" pitchFamily="2" charset="2"/>
              </a:rPr>
              <a:t> </a:t>
            </a:r>
            <a:r>
              <a:rPr lang="en-US" sz="1600" dirty="0">
                <a:solidFill>
                  <a:prstClr val="black"/>
                </a:solidFill>
              </a:rPr>
              <a:t>so please don’t hesitate to speak to any of us about any concerns or questions!</a:t>
            </a:r>
          </a:p>
          <a:p>
            <a:pPr algn="ctr"/>
            <a:r>
              <a:rPr lang="en-US" sz="1600" dirty="0">
                <a:solidFill>
                  <a:prstClr val="black"/>
                </a:solidFill>
                <a:sym typeface="Wingdings" panose="05000000000000000000" pitchFamily="2" charset="2"/>
              </a:rPr>
              <a:t></a:t>
            </a:r>
            <a:endParaRPr lang="en-US" sz="1600" dirty="0">
              <a:solidFill>
                <a:prstClr val="black"/>
              </a:solidFill>
            </a:endParaRPr>
          </a:p>
        </p:txBody>
      </p:sp>
    </p:spTree>
    <p:extLst>
      <p:ext uri="{BB962C8B-B14F-4D97-AF65-F5344CB8AC3E}">
        <p14:creationId xmlns:p14="http://schemas.microsoft.com/office/powerpoint/2010/main" val="33569474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785</Words>
  <Application>Microsoft Office PowerPoint</Application>
  <PresentationFormat>Custom</PresentationFormat>
  <Paragraphs>89</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Magee</dc:creator>
  <cp:lastModifiedBy>King, Nicola     / MD_PUK-SA</cp:lastModifiedBy>
  <cp:revision>31</cp:revision>
  <cp:lastPrinted>2019-09-02T13:19:38Z</cp:lastPrinted>
  <dcterms:created xsi:type="dcterms:W3CDTF">2016-05-19T19:32:37Z</dcterms:created>
  <dcterms:modified xsi:type="dcterms:W3CDTF">2019-12-08T20:04:35Z</dcterms:modified>
</cp:coreProperties>
</file>