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7962C8C-76B2-46F3-AA0C-90327E98A5F3}" type="datetimeFigureOut">
              <a:rPr lang="en-GB" smtClean="0"/>
              <a:t>01/11/2019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73734597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962C8C-76B2-46F3-AA0C-90327E98A5F3}" type="datetimeFigureOut">
              <a:rPr lang="en-GB" smtClean="0"/>
              <a:t>01/11/2019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369711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962C8C-76B2-46F3-AA0C-90327E98A5F3}" type="datetimeFigureOut">
              <a:rPr lang="en-GB" smtClean="0"/>
              <a:t>01/11/2019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319115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962C8C-76B2-46F3-AA0C-90327E98A5F3}" type="datetimeFigureOut">
              <a:rPr lang="en-GB" smtClean="0"/>
              <a:t>01/11/2019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3421282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F7962C8C-76B2-46F3-AA0C-90327E98A5F3}" type="datetimeFigureOut">
              <a:rPr lang="en-GB" smtClean="0"/>
              <a:t>01/11/2019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34590433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F7962C8C-76B2-46F3-AA0C-90327E98A5F3}" type="datetimeFigureOut">
              <a:rPr lang="en-GB" smtClean="0"/>
              <a:t>01/11/2019</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184291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7962C8C-76B2-46F3-AA0C-90327E98A5F3}" type="datetimeFigureOut">
              <a:rPr lang="en-GB" smtClean="0"/>
              <a:t>01/11/2019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413B23-A31B-4195-8774-C25CD62E3CB4}"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00818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962C8C-76B2-46F3-AA0C-90327E98A5F3}" type="datetimeFigureOut">
              <a:rPr lang="en-GB" smtClean="0"/>
              <a:t>01/11/2019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223634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62C8C-76B2-46F3-AA0C-90327E98A5F3}" type="datetimeFigureOut">
              <a:rPr lang="en-GB" smtClean="0"/>
              <a:t>01/11/2019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310772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F7962C8C-76B2-46F3-AA0C-90327E98A5F3}" type="datetimeFigureOut">
              <a:rPr lang="en-GB" smtClean="0"/>
              <a:t>01/11/2019</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942059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7962C8C-76B2-46F3-AA0C-90327E98A5F3}" type="datetimeFigureOut">
              <a:rPr lang="en-GB" smtClean="0"/>
              <a:t>01/11/2019</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C4413B23-A31B-4195-8774-C25CD62E3CB4}" type="slidenum">
              <a:rPr lang="en-GB" smtClean="0"/>
              <a:t>‹#›</a:t>
            </a:fld>
            <a:endParaRPr lang="en-GB"/>
          </a:p>
        </p:txBody>
      </p:sp>
    </p:spTree>
    <p:extLst>
      <p:ext uri="{BB962C8B-B14F-4D97-AF65-F5344CB8AC3E}">
        <p14:creationId xmlns:p14="http://schemas.microsoft.com/office/powerpoint/2010/main" val="3555493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7962C8C-76B2-46F3-AA0C-90327E98A5F3}" type="datetimeFigureOut">
              <a:rPr lang="en-GB" smtClean="0"/>
              <a:t>01/11/2019</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4413B23-A31B-4195-8774-C25CD62E3CB4}" type="slidenum">
              <a:rPr lang="en-GB" smtClean="0"/>
              <a:t>‹#›</a:t>
            </a:fld>
            <a:endParaRPr lang="en-GB"/>
          </a:p>
        </p:txBody>
      </p:sp>
    </p:spTree>
    <p:extLst>
      <p:ext uri="{BB962C8B-B14F-4D97-AF65-F5344CB8AC3E}">
        <p14:creationId xmlns:p14="http://schemas.microsoft.com/office/powerpoint/2010/main" val="1228566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google.co.uk/imgres?imgurl=http://shakespeare.mit.edu/shake.gif&amp;imgrefurl=http://shakespeare.mit.edu/&amp;docid=XJ8q3K4XVMONlM&amp;tbnid=nocGUMgAnIjNXM:&amp;w=222&amp;h=282&amp;safe=strict&amp;bih=651&amp;biw=1024&amp;ved=0ahUKEwjb9t_d8PXPAhWII8AKHa2UBKoQxiAIAg&amp;iact=c&amp;ictx=1" TargetMode="External"/><Relationship Id="rId13"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4.jpeg"/><Relationship Id="rId12" Type="http://schemas.openxmlformats.org/officeDocument/2006/relationships/hyperlink" Target="https://www.google.co.uk/imgres?imgurl=http://www.juliadonaldson.co.uk/i/bg5.jpg&amp;imgrefurl=http://www.juliadonaldson.co.uk/&amp;docid=fsVm9bYyrboCuM&amp;tbnid=C0NDd8tSc93xuM:&amp;w=542&amp;h=406&amp;safe=strict&amp;bih=651&amp;biw=1024&amp;ved=0ahUKEwjOyfzM8PXPAhXmIcAKHW_KBTYQxiAIAg&amp;iact=c&amp;ictx=1" TargetMode="External"/><Relationship Id="rId2" Type="http://schemas.openxmlformats.org/officeDocument/2006/relationships/hyperlink" Target="https://www.google.co.uk/imgres?imgurl=http://i.huffpost.com/gen/3618036/images/o-PHILIP-PULLMAN-DARK-MATERIALS-facebook.jpg&amp;imgrefurl=http://www.huffingtonpost.co.uk/2015/11/03/his-dark-materials-bbc-new-series-tv-philip-pullman_n_8460078.html&amp;docid=BhlVRhHo_j69iM&amp;tbnid=B_DPXR0__I0oHM:&amp;w=2000&amp;h=1000&amp;safe=strict&amp;bih=651&amp;biw=1024&amp;ved=0ahUKEwiakt2x8PXPAhVICMAKHWuHC3MQxiAIAg&amp;iact=c&amp;ictx=1" TargetMode="External"/><Relationship Id="rId1" Type="http://schemas.openxmlformats.org/officeDocument/2006/relationships/slideLayout" Target="../slideLayouts/slideLayout2.xml"/><Relationship Id="rId6" Type="http://schemas.openxmlformats.org/officeDocument/2006/relationships/hyperlink" Target="https://www.google.co.uk/imgres?imgurl=https://i.guim.co.uk/img/static/sys-images/Guardian/Pix/pictures/2011/5/6/1304701903708/Michael-Rosen-007.jpg?w=620&amp;q=55&amp;auto=format&amp;usm=12&amp;fit=max&amp;s=40a7d8e4cbe04bb647b06d96d915899e&amp;imgrefurl=https://www.theguardian.com/education/2011/may/07/childrens-authors-michael-gove-reading-lists&amp;docid=EDbcev4xXzlsRM&amp;tbnid=GpwDFvPIYW-KLM:&amp;w=460&amp;h=276&amp;safe=strict&amp;bih=651&amp;biw=1024&amp;ved=0ahUKEwjG7-jv7_XPAhVGD8AKHX2TC0AQxiAIAg&amp;iact=c&amp;ictx=1" TargetMode="External"/><Relationship Id="rId11" Type="http://schemas.openxmlformats.org/officeDocument/2006/relationships/image" Target="../media/image6.jpeg"/><Relationship Id="rId5" Type="http://schemas.openxmlformats.org/officeDocument/2006/relationships/image" Target="../media/image3.jpeg"/><Relationship Id="rId10" Type="http://schemas.openxmlformats.org/officeDocument/2006/relationships/hyperlink" Target="https://www.google.co.uk/imgres?imgurl=https://upload.wikimedia.org/wikipedia/commons/9/93/Beatrix_Potter_by_King_cropped.jpg&amp;imgrefurl=https://en.wikipedia.org/wiki/Beatrix_Potter&amp;docid=JLgP8h3H_6rIJM&amp;tbnid=WwP9BjejldsFfM:&amp;w=211&amp;h=431&amp;safe=strict&amp;bih=651&amp;biw=1024&amp;ved=0ahUKEwiHlM688PXPAhUHDcAKHVN3ALkQxiAIAg&amp;iact=c&amp;ictx=1" TargetMode="External"/><Relationship Id="rId4" Type="http://schemas.openxmlformats.org/officeDocument/2006/relationships/hyperlink" Target="https://www.google.co.uk/imgres?imgurl=http://www.dignityindying.org.uk/wp-content/uploads/2013/04/Sir-Terry-Pratchett-Patron.jpg&amp;imgrefurl=http://www.dignityindying.org.uk/patron/sir-terry-pratchett/&amp;docid=LE9RknCHW8BXmM&amp;tbnid=isGbWXJmo1nBpM:&amp;w=468&amp;h=653&amp;safe=strict&amp;bih=651&amp;biw=1024&amp;ved=0ahUKEwisyZ-e8PXPAhWEBsAKHY8RAEEQxiAIAg&amp;iact=c&amp;ictx=1" TargetMode="External"/><Relationship Id="rId9"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57848-3726-4A1B-93CE-95B5A193B822}"/>
              </a:ext>
            </a:extLst>
          </p:cNvPr>
          <p:cNvSpPr>
            <a:spLocks noGrp="1"/>
          </p:cNvSpPr>
          <p:nvPr>
            <p:ph type="ctrTitle"/>
          </p:nvPr>
        </p:nvSpPr>
        <p:spPr>
          <a:xfrm>
            <a:off x="1600200" y="2386744"/>
            <a:ext cx="8991600" cy="1645920"/>
          </a:xfrm>
        </p:spPr>
        <p:txBody>
          <a:bodyPr/>
          <a:lstStyle/>
          <a:p>
            <a:r>
              <a:rPr lang="en-GB"/>
              <a:t>READING</a:t>
            </a:r>
            <a:br>
              <a:rPr lang="en-GB"/>
            </a:br>
            <a:r>
              <a:rPr lang="en-GB"/>
              <a:t>School improvement priority:</a:t>
            </a:r>
            <a:endParaRPr lang="en-GB" dirty="0"/>
          </a:p>
        </p:txBody>
      </p:sp>
      <p:sp>
        <p:nvSpPr>
          <p:cNvPr id="3" name="Subtitle 2">
            <a:extLst>
              <a:ext uri="{FF2B5EF4-FFF2-40B4-BE49-F238E27FC236}">
                <a16:creationId xmlns:a16="http://schemas.microsoft.com/office/drawing/2014/main" id="{A9C8CCEE-ACC5-40A3-8619-29EBDF9C625F}"/>
              </a:ext>
            </a:extLst>
          </p:cNvPr>
          <p:cNvSpPr>
            <a:spLocks noGrp="1"/>
          </p:cNvSpPr>
          <p:nvPr>
            <p:ph type="subTitle" idx="1"/>
          </p:nvPr>
        </p:nvSpPr>
        <p:spPr>
          <a:xfrm>
            <a:off x="1362075" y="4352543"/>
            <a:ext cx="10027975" cy="2083309"/>
          </a:xfrm>
        </p:spPr>
        <p:txBody>
          <a:bodyPr>
            <a:normAutofit fontScale="85000" lnSpcReduction="20000"/>
          </a:bodyPr>
          <a:lstStyle/>
          <a:p>
            <a:r>
              <a:rPr lang="en-GB" sz="2600" b="1" i="1" dirty="0"/>
              <a:t>To improve standards of reading across school.</a:t>
            </a:r>
          </a:p>
          <a:p>
            <a:r>
              <a:rPr lang="en-GB" dirty="0"/>
              <a:t>Aims: </a:t>
            </a:r>
          </a:p>
          <a:p>
            <a:pPr marL="457200" indent="-457200">
              <a:buAutoNum type="arabicPeriod"/>
            </a:pPr>
            <a:r>
              <a:rPr lang="en-GB" dirty="0"/>
              <a:t>To embed a culture of reading across school.</a:t>
            </a:r>
          </a:p>
          <a:p>
            <a:pPr marL="457200" indent="-457200">
              <a:buAutoNum type="arabicPeriod"/>
            </a:pPr>
            <a:r>
              <a:rPr lang="en-GB" dirty="0"/>
              <a:t>To promote reading for pleasure.</a:t>
            </a:r>
          </a:p>
          <a:p>
            <a:pPr marL="457200" indent="-457200">
              <a:buAutoNum type="arabicPeriod"/>
            </a:pPr>
            <a:r>
              <a:rPr lang="en-GB" dirty="0"/>
              <a:t>To implement further opportunity for children to improve their fluency and comprehension.</a:t>
            </a:r>
          </a:p>
          <a:p>
            <a:pPr marL="457200" indent="-457200">
              <a:buAutoNum type="arabicPeriod"/>
            </a:pPr>
            <a:r>
              <a:rPr lang="en-GB" dirty="0"/>
              <a:t>To implement further opportunity for children to be exposed to challenging texts.</a:t>
            </a:r>
          </a:p>
        </p:txBody>
      </p:sp>
      <p:pic>
        <p:nvPicPr>
          <p:cNvPr id="4" name="Picture 3" descr="Image result for rivington foundation primary school logo">
            <a:extLst>
              <a:ext uri="{FF2B5EF4-FFF2-40B4-BE49-F238E27FC236}">
                <a16:creationId xmlns:a16="http://schemas.microsoft.com/office/drawing/2014/main" id="{C80EA8EB-6C57-4826-9001-006DA031CC6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54625" y="422147"/>
            <a:ext cx="1711348" cy="1644717"/>
          </a:xfrm>
          <a:prstGeom prst="rect">
            <a:avLst/>
          </a:prstGeom>
          <a:noFill/>
          <a:ln>
            <a:noFill/>
          </a:ln>
        </p:spPr>
      </p:pic>
    </p:spTree>
    <p:extLst>
      <p:ext uri="{BB962C8B-B14F-4D97-AF65-F5344CB8AC3E}">
        <p14:creationId xmlns:p14="http://schemas.microsoft.com/office/powerpoint/2010/main" val="62442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A489D-1DBA-4FE3-B2A5-EF125B935B44}"/>
              </a:ext>
            </a:extLst>
          </p:cNvPr>
          <p:cNvSpPr>
            <a:spLocks noGrp="1"/>
          </p:cNvSpPr>
          <p:nvPr>
            <p:ph type="title"/>
          </p:nvPr>
        </p:nvSpPr>
        <p:spPr/>
        <p:txBody>
          <a:bodyPr/>
          <a:lstStyle/>
          <a:p>
            <a:r>
              <a:rPr lang="en-GB" dirty="0"/>
              <a:t>National reading statistics</a:t>
            </a:r>
          </a:p>
        </p:txBody>
      </p:sp>
      <p:sp>
        <p:nvSpPr>
          <p:cNvPr id="3" name="Content Placeholder 2">
            <a:extLst>
              <a:ext uri="{FF2B5EF4-FFF2-40B4-BE49-F238E27FC236}">
                <a16:creationId xmlns:a16="http://schemas.microsoft.com/office/drawing/2014/main" id="{EEFE51F5-7E10-448C-B15B-2AEC6F251C31}"/>
              </a:ext>
            </a:extLst>
          </p:cNvPr>
          <p:cNvSpPr>
            <a:spLocks noGrp="1"/>
          </p:cNvSpPr>
          <p:nvPr>
            <p:ph idx="1"/>
          </p:nvPr>
        </p:nvSpPr>
        <p:spPr/>
        <p:txBody>
          <a:bodyPr>
            <a:normAutofit fontScale="92500" lnSpcReduction="20000"/>
          </a:bodyPr>
          <a:lstStyle/>
          <a:p>
            <a:r>
              <a:rPr lang="en-GB" dirty="0">
                <a:latin typeface="Poor Richard" pitchFamily="18" charset="0"/>
              </a:rPr>
              <a:t>England's children have less positive attitudes towards reading than in many other countries: only 26% of 10 year-olds 'like reading' compared to 46% in Portugal, 42% in Georgia, 35% in Romania, and 33% in Azerbaijan.</a:t>
            </a:r>
          </a:p>
          <a:p>
            <a:r>
              <a:rPr lang="en-GB" dirty="0">
                <a:latin typeface="Poor Richard" pitchFamily="18" charset="0"/>
              </a:rPr>
              <a:t>Most children in England do not read on a daily basis: in 2011 just over a third (37%) of 10 year-olds surveyed reported reading for pleasure every day.</a:t>
            </a:r>
          </a:p>
          <a:p>
            <a:r>
              <a:rPr lang="en-GB" dirty="0">
                <a:latin typeface="Poor Richard" pitchFamily="18" charset="0"/>
              </a:rPr>
              <a:t>In England, 36% of adults don't read for pleasure, rising to 44% of young people (aged 16 to 24).</a:t>
            </a:r>
            <a:endParaRPr lang="en-GB" baseline="30000" dirty="0">
              <a:latin typeface="Poor Richard" pitchFamily="18" charset="0"/>
            </a:endParaRPr>
          </a:p>
          <a:p>
            <a:r>
              <a:rPr lang="en-GB" dirty="0">
                <a:latin typeface="Poor Richard" pitchFamily="18" charset="0"/>
              </a:rPr>
              <a:t>By the final year of compulsory schooling, the reading skills of English children from disadvantaged backgrounds are on average two and a half years behind those from the most affluent homes.</a:t>
            </a:r>
          </a:p>
          <a:p>
            <a:r>
              <a:rPr lang="en-GB" dirty="0">
                <a:latin typeface="Poor Richard" pitchFamily="18" charset="0"/>
              </a:rPr>
              <a:t>Unemployed adults are twice as likely to have weak literacy skills as those in full-time employment.</a:t>
            </a:r>
          </a:p>
          <a:p>
            <a:endParaRPr lang="en-GB" dirty="0"/>
          </a:p>
        </p:txBody>
      </p:sp>
      <p:pic>
        <p:nvPicPr>
          <p:cNvPr id="4" name="Picture 28" descr="Related image">
            <a:hlinkClick r:id="rId2"/>
            <a:extLst>
              <a:ext uri="{FF2B5EF4-FFF2-40B4-BE49-F238E27FC236}">
                <a16:creationId xmlns:a16="http://schemas.microsoft.com/office/drawing/2014/main" id="{8009BE9A-7524-4D0B-ACAE-F35625388747}"/>
              </a:ext>
            </a:extLst>
          </p:cNvPr>
          <p:cNvPicPr>
            <a:picLocks noChangeAspect="1" noChangeArrowheads="1"/>
          </p:cNvPicPr>
          <p:nvPr/>
        </p:nvPicPr>
        <p:blipFill>
          <a:blip r:embed="rId3" cstate="print"/>
          <a:srcRect/>
          <a:stretch>
            <a:fillRect/>
          </a:stretch>
        </p:blipFill>
        <p:spPr bwMode="auto">
          <a:xfrm>
            <a:off x="11514" y="4956873"/>
            <a:ext cx="2219622" cy="1109811"/>
          </a:xfrm>
          <a:prstGeom prst="rect">
            <a:avLst/>
          </a:prstGeom>
          <a:noFill/>
        </p:spPr>
      </p:pic>
      <p:pic>
        <p:nvPicPr>
          <p:cNvPr id="5" name="Picture 24" descr="Related image">
            <a:hlinkClick r:id="rId4"/>
            <a:extLst>
              <a:ext uri="{FF2B5EF4-FFF2-40B4-BE49-F238E27FC236}">
                <a16:creationId xmlns:a16="http://schemas.microsoft.com/office/drawing/2014/main" id="{88EAEE5F-34DB-4D61-AE3D-E224C4BA96D6}"/>
              </a:ext>
            </a:extLst>
          </p:cNvPr>
          <p:cNvPicPr>
            <a:picLocks noChangeAspect="1" noChangeArrowheads="1"/>
          </p:cNvPicPr>
          <p:nvPr/>
        </p:nvPicPr>
        <p:blipFill>
          <a:blip r:embed="rId5" cstate="print"/>
          <a:srcRect/>
          <a:stretch>
            <a:fillRect/>
          </a:stretch>
        </p:blipFill>
        <p:spPr bwMode="auto">
          <a:xfrm>
            <a:off x="10489332" y="395772"/>
            <a:ext cx="1224136" cy="1707348"/>
          </a:xfrm>
          <a:prstGeom prst="rect">
            <a:avLst/>
          </a:prstGeom>
          <a:noFill/>
        </p:spPr>
      </p:pic>
      <p:pic>
        <p:nvPicPr>
          <p:cNvPr id="6" name="Picture 8" descr="Related image">
            <a:hlinkClick r:id="rId6"/>
            <a:extLst>
              <a:ext uri="{FF2B5EF4-FFF2-40B4-BE49-F238E27FC236}">
                <a16:creationId xmlns:a16="http://schemas.microsoft.com/office/drawing/2014/main" id="{143B520D-572C-49B8-B600-E833E59F5698}"/>
              </a:ext>
            </a:extLst>
          </p:cNvPr>
          <p:cNvPicPr>
            <a:picLocks noChangeAspect="1" noChangeArrowheads="1"/>
          </p:cNvPicPr>
          <p:nvPr/>
        </p:nvPicPr>
        <p:blipFill>
          <a:blip r:embed="rId7" cstate="print"/>
          <a:srcRect/>
          <a:stretch>
            <a:fillRect/>
          </a:stretch>
        </p:blipFill>
        <p:spPr bwMode="auto">
          <a:xfrm>
            <a:off x="9601200" y="4798900"/>
            <a:ext cx="2376264" cy="1425759"/>
          </a:xfrm>
          <a:prstGeom prst="rect">
            <a:avLst/>
          </a:prstGeom>
          <a:noFill/>
        </p:spPr>
      </p:pic>
      <p:pic>
        <p:nvPicPr>
          <p:cNvPr id="7" name="Picture 34" descr="Related image">
            <a:hlinkClick r:id="rId8"/>
            <a:extLst>
              <a:ext uri="{FF2B5EF4-FFF2-40B4-BE49-F238E27FC236}">
                <a16:creationId xmlns:a16="http://schemas.microsoft.com/office/drawing/2014/main" id="{A68994EF-C159-4F61-82E5-0F71885B7982}"/>
              </a:ext>
            </a:extLst>
          </p:cNvPr>
          <p:cNvPicPr>
            <a:picLocks noChangeAspect="1" noChangeArrowheads="1"/>
          </p:cNvPicPr>
          <p:nvPr/>
        </p:nvPicPr>
        <p:blipFill>
          <a:blip r:embed="rId9" cstate="print"/>
          <a:srcRect/>
          <a:stretch>
            <a:fillRect/>
          </a:stretch>
        </p:blipFill>
        <p:spPr bwMode="auto">
          <a:xfrm>
            <a:off x="278362" y="395772"/>
            <a:ext cx="1685925" cy="2143125"/>
          </a:xfrm>
          <a:prstGeom prst="rect">
            <a:avLst/>
          </a:prstGeom>
          <a:noFill/>
        </p:spPr>
      </p:pic>
      <p:pic>
        <p:nvPicPr>
          <p:cNvPr id="8" name="Picture 30" descr="Related image">
            <a:hlinkClick r:id="rId10"/>
            <a:extLst>
              <a:ext uri="{FF2B5EF4-FFF2-40B4-BE49-F238E27FC236}">
                <a16:creationId xmlns:a16="http://schemas.microsoft.com/office/drawing/2014/main" id="{976F501B-0558-405C-AA47-A44684CF619F}"/>
              </a:ext>
            </a:extLst>
          </p:cNvPr>
          <p:cNvPicPr>
            <a:picLocks noChangeAspect="1" noChangeArrowheads="1"/>
          </p:cNvPicPr>
          <p:nvPr/>
        </p:nvPicPr>
        <p:blipFill>
          <a:blip r:embed="rId11" cstate="print"/>
          <a:srcRect/>
          <a:stretch>
            <a:fillRect/>
          </a:stretch>
        </p:blipFill>
        <p:spPr bwMode="auto">
          <a:xfrm>
            <a:off x="10651604" y="2424682"/>
            <a:ext cx="899592" cy="1839294"/>
          </a:xfrm>
          <a:prstGeom prst="rect">
            <a:avLst/>
          </a:prstGeom>
          <a:noFill/>
        </p:spPr>
      </p:pic>
      <p:pic>
        <p:nvPicPr>
          <p:cNvPr id="9" name="Picture 32" descr="Related image">
            <a:hlinkClick r:id="rId12"/>
            <a:extLst>
              <a:ext uri="{FF2B5EF4-FFF2-40B4-BE49-F238E27FC236}">
                <a16:creationId xmlns:a16="http://schemas.microsoft.com/office/drawing/2014/main" id="{EC7B6FCD-505C-4A00-9D21-AF2BEF4B2F6F}"/>
              </a:ext>
            </a:extLst>
          </p:cNvPr>
          <p:cNvPicPr>
            <a:picLocks noChangeAspect="1" noChangeArrowheads="1"/>
          </p:cNvPicPr>
          <p:nvPr/>
        </p:nvPicPr>
        <p:blipFill>
          <a:blip r:embed="rId13" cstate="print"/>
          <a:srcRect/>
          <a:stretch>
            <a:fillRect/>
          </a:stretch>
        </p:blipFill>
        <p:spPr bwMode="auto">
          <a:xfrm>
            <a:off x="149217" y="2807690"/>
            <a:ext cx="1944216" cy="1456286"/>
          </a:xfrm>
          <a:prstGeom prst="rect">
            <a:avLst/>
          </a:prstGeom>
          <a:noFill/>
        </p:spPr>
      </p:pic>
    </p:spTree>
    <p:extLst>
      <p:ext uri="{BB962C8B-B14F-4D97-AF65-F5344CB8AC3E}">
        <p14:creationId xmlns:p14="http://schemas.microsoft.com/office/powerpoint/2010/main" val="4203698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FC31B-BF9E-4768-B01A-22FB3D06AD9A}"/>
              </a:ext>
            </a:extLst>
          </p:cNvPr>
          <p:cNvSpPr>
            <a:spLocks noGrp="1"/>
          </p:cNvSpPr>
          <p:nvPr>
            <p:ph type="title"/>
          </p:nvPr>
        </p:nvSpPr>
        <p:spPr/>
        <p:txBody>
          <a:bodyPr/>
          <a:lstStyle/>
          <a:p>
            <a:r>
              <a:rPr lang="en-GB" dirty="0"/>
              <a:t>KS2 SATs</a:t>
            </a:r>
          </a:p>
        </p:txBody>
      </p:sp>
      <p:sp>
        <p:nvSpPr>
          <p:cNvPr id="6" name="Content Placeholder 5">
            <a:extLst>
              <a:ext uri="{FF2B5EF4-FFF2-40B4-BE49-F238E27FC236}">
                <a16:creationId xmlns:a16="http://schemas.microsoft.com/office/drawing/2014/main" id="{EBED3D64-0B49-41F3-8492-90E713787C64}"/>
              </a:ext>
            </a:extLst>
          </p:cNvPr>
          <p:cNvSpPr>
            <a:spLocks noGrp="1"/>
          </p:cNvSpPr>
          <p:nvPr>
            <p:ph idx="1"/>
          </p:nvPr>
        </p:nvSpPr>
        <p:spPr>
          <a:xfrm>
            <a:off x="2231136" y="5191125"/>
            <a:ext cx="7729728" cy="548902"/>
          </a:xfrm>
        </p:spPr>
        <p:txBody>
          <a:bodyPr/>
          <a:lstStyle/>
          <a:p>
            <a:r>
              <a:rPr lang="en-GB" dirty="0">
                <a:latin typeface="Poor Richard" pitchFamily="18" charset="0"/>
              </a:rPr>
              <a:t>What challenges do the children face in this type of questioning?</a:t>
            </a:r>
          </a:p>
          <a:p>
            <a:endParaRPr lang="en-GB" dirty="0"/>
          </a:p>
        </p:txBody>
      </p:sp>
      <p:pic>
        <p:nvPicPr>
          <p:cNvPr id="7" name="Picture 2">
            <a:extLst>
              <a:ext uri="{FF2B5EF4-FFF2-40B4-BE49-F238E27FC236}">
                <a16:creationId xmlns:a16="http://schemas.microsoft.com/office/drawing/2014/main" id="{BD3697AE-84F1-4600-A3A8-B0552C928CFA}"/>
              </a:ext>
            </a:extLst>
          </p:cNvPr>
          <p:cNvPicPr>
            <a:picLocks noChangeAspect="1" noChangeArrowheads="1"/>
          </p:cNvPicPr>
          <p:nvPr/>
        </p:nvPicPr>
        <p:blipFill>
          <a:blip r:embed="rId2" cstate="print"/>
          <a:srcRect/>
          <a:stretch>
            <a:fillRect/>
          </a:stretch>
        </p:blipFill>
        <p:spPr bwMode="auto">
          <a:xfrm>
            <a:off x="3295625" y="2271404"/>
            <a:ext cx="5467375" cy="2801729"/>
          </a:xfrm>
          <a:prstGeom prst="rect">
            <a:avLst/>
          </a:prstGeom>
          <a:noFill/>
          <a:ln w="9525">
            <a:noFill/>
            <a:miter lim="800000"/>
            <a:headEnd/>
            <a:tailEnd/>
          </a:ln>
          <a:effectLst/>
        </p:spPr>
      </p:pic>
    </p:spTree>
    <p:extLst>
      <p:ext uri="{BB962C8B-B14F-4D97-AF65-F5344CB8AC3E}">
        <p14:creationId xmlns:p14="http://schemas.microsoft.com/office/powerpoint/2010/main" val="266501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CC61B-0A5E-479C-AA71-3AC057D33DDE}"/>
              </a:ext>
            </a:extLst>
          </p:cNvPr>
          <p:cNvSpPr>
            <a:spLocks noGrp="1"/>
          </p:cNvSpPr>
          <p:nvPr>
            <p:ph type="title"/>
          </p:nvPr>
        </p:nvSpPr>
        <p:spPr/>
        <p:txBody>
          <a:bodyPr/>
          <a:lstStyle/>
          <a:p>
            <a:r>
              <a:rPr lang="en-GB" dirty="0"/>
              <a:t>Our current situation</a:t>
            </a:r>
          </a:p>
        </p:txBody>
      </p:sp>
      <p:sp>
        <p:nvSpPr>
          <p:cNvPr id="3" name="Content Placeholder 2">
            <a:extLst>
              <a:ext uri="{FF2B5EF4-FFF2-40B4-BE49-F238E27FC236}">
                <a16:creationId xmlns:a16="http://schemas.microsoft.com/office/drawing/2014/main" id="{D556945A-D08E-4D18-A542-DE01741D70CC}"/>
              </a:ext>
            </a:extLst>
          </p:cNvPr>
          <p:cNvSpPr>
            <a:spLocks noGrp="1"/>
          </p:cNvSpPr>
          <p:nvPr>
            <p:ph idx="1"/>
          </p:nvPr>
        </p:nvSpPr>
        <p:spPr>
          <a:xfrm>
            <a:off x="372862" y="2638044"/>
            <a:ext cx="9588002" cy="4219956"/>
          </a:xfrm>
        </p:spPr>
        <p:txBody>
          <a:bodyPr>
            <a:normAutofit/>
          </a:bodyPr>
          <a:lstStyle/>
          <a:p>
            <a:pPr marL="0" indent="0">
              <a:buNone/>
            </a:pPr>
            <a:r>
              <a:rPr lang="en-GB" dirty="0"/>
              <a:t>Current data shows that these groups of children are to be prioritised:</a:t>
            </a:r>
          </a:p>
          <a:p>
            <a:r>
              <a:rPr lang="en-GB" dirty="0"/>
              <a:t>Lower attainers in KS1</a:t>
            </a:r>
          </a:p>
          <a:p>
            <a:r>
              <a:rPr lang="en-GB" dirty="0"/>
              <a:t>Higher attainers in KS2</a:t>
            </a:r>
          </a:p>
          <a:p>
            <a:pPr marL="0" indent="0">
              <a:buNone/>
            </a:pPr>
            <a:r>
              <a:rPr lang="en-GB" dirty="0"/>
              <a:t>Monitoring also shows:</a:t>
            </a:r>
          </a:p>
          <a:p>
            <a:r>
              <a:rPr lang="en-GB" dirty="0"/>
              <a:t>A decrease in parental engagement (less children reading at home)</a:t>
            </a:r>
          </a:p>
          <a:p>
            <a:r>
              <a:rPr lang="en-GB" dirty="0"/>
              <a:t>A decrease in pupil engagement (less children reading for pleasure)</a:t>
            </a:r>
          </a:p>
          <a:p>
            <a:pPr marL="0" indent="0">
              <a:buNone/>
            </a:pPr>
            <a:endParaRPr lang="en-GB" dirty="0"/>
          </a:p>
          <a:p>
            <a:pPr marL="0" indent="0">
              <a:buNone/>
            </a:pPr>
            <a:r>
              <a:rPr lang="en-GB" b="1" dirty="0"/>
              <a:t>English intent:</a:t>
            </a:r>
          </a:p>
          <a:p>
            <a:pPr marL="0" indent="0">
              <a:buNone/>
            </a:pPr>
            <a:r>
              <a:rPr lang="en-GB" b="1" i="1" dirty="0"/>
              <a:t>To deliver an exciting, innovative English curriculum which enables and empowers children's written and oral communication and creativity.</a:t>
            </a:r>
            <a:endParaRPr lang="en-GB" b="1"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1107500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B550C-BBE8-4290-A153-9A13612A08B9}"/>
              </a:ext>
            </a:extLst>
          </p:cNvPr>
          <p:cNvSpPr>
            <a:spLocks noGrp="1"/>
          </p:cNvSpPr>
          <p:nvPr>
            <p:ph type="title"/>
          </p:nvPr>
        </p:nvSpPr>
        <p:spPr/>
        <p:txBody>
          <a:bodyPr/>
          <a:lstStyle/>
          <a:p>
            <a:r>
              <a:rPr lang="en-GB" dirty="0" err="1"/>
              <a:t>IMplement</a:t>
            </a:r>
            <a:endParaRPr lang="en-GB" dirty="0"/>
          </a:p>
        </p:txBody>
      </p:sp>
      <p:sp>
        <p:nvSpPr>
          <p:cNvPr id="3" name="Content Placeholder 2">
            <a:extLst>
              <a:ext uri="{FF2B5EF4-FFF2-40B4-BE49-F238E27FC236}">
                <a16:creationId xmlns:a16="http://schemas.microsoft.com/office/drawing/2014/main" id="{00C178F1-7369-4FB8-8E2F-4DB7059BC194}"/>
              </a:ext>
            </a:extLst>
          </p:cNvPr>
          <p:cNvSpPr>
            <a:spLocks noGrp="1"/>
          </p:cNvSpPr>
          <p:nvPr>
            <p:ph idx="1"/>
          </p:nvPr>
        </p:nvSpPr>
        <p:spPr>
          <a:xfrm>
            <a:off x="1278384" y="2638043"/>
            <a:ext cx="9277166" cy="3585203"/>
          </a:xfrm>
        </p:spPr>
        <p:txBody>
          <a:bodyPr>
            <a:normAutofit/>
          </a:bodyPr>
          <a:lstStyle/>
          <a:p>
            <a:r>
              <a:rPr lang="en-GB" b="1" dirty="0"/>
              <a:t>‘…written and oral communication and creativity.’</a:t>
            </a:r>
          </a:p>
          <a:p>
            <a:pPr marL="0" indent="0">
              <a:buNone/>
            </a:pPr>
            <a:r>
              <a:rPr lang="en-GB" dirty="0"/>
              <a:t>= language rich, broad vocabulary, deepened understanding- underpinned by high levels of fluency.</a:t>
            </a:r>
          </a:p>
          <a:p>
            <a:r>
              <a:rPr lang="en-GB" dirty="0"/>
              <a:t>Whole school non-negotiables (see list from previous staff meeting*): share with TAs, embed use of resources, keep records- show progress, no matter how small the steps. Guided reading, one to one reading, embed reading phases in English units, home reading incentives, reading interventions i.e. phonics catch up programmes, high quality phonics teaching and application.</a:t>
            </a:r>
          </a:p>
          <a:p>
            <a:r>
              <a:rPr lang="en-GB" dirty="0"/>
              <a:t>Parental engagement: leaflet sent home, stuck in planner, weekly incentives, resources shared (comprehension prompts, reading lists, general advice)- we all need to be communicating these messages to parents on a regular basis. Workshops this term…</a:t>
            </a:r>
          </a:p>
          <a:p>
            <a:endParaRPr lang="en-GB" dirty="0"/>
          </a:p>
          <a:p>
            <a:endParaRPr lang="en-GB" dirty="0"/>
          </a:p>
        </p:txBody>
      </p:sp>
    </p:spTree>
    <p:extLst>
      <p:ext uri="{BB962C8B-B14F-4D97-AF65-F5344CB8AC3E}">
        <p14:creationId xmlns:p14="http://schemas.microsoft.com/office/powerpoint/2010/main" val="527005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F780-EB9A-4EE1-B285-24B3790D5D13}"/>
              </a:ext>
            </a:extLst>
          </p:cNvPr>
          <p:cNvSpPr>
            <a:spLocks noGrp="1"/>
          </p:cNvSpPr>
          <p:nvPr>
            <p:ph type="title"/>
          </p:nvPr>
        </p:nvSpPr>
        <p:spPr/>
        <p:txBody>
          <a:bodyPr/>
          <a:lstStyle/>
          <a:p>
            <a:r>
              <a:rPr lang="en-GB" dirty="0"/>
              <a:t>Implement: reading for pleasure</a:t>
            </a:r>
          </a:p>
        </p:txBody>
      </p:sp>
      <p:sp>
        <p:nvSpPr>
          <p:cNvPr id="3" name="Content Placeholder 2">
            <a:extLst>
              <a:ext uri="{FF2B5EF4-FFF2-40B4-BE49-F238E27FC236}">
                <a16:creationId xmlns:a16="http://schemas.microsoft.com/office/drawing/2014/main" id="{509B3815-0850-4533-BEEB-C7E27FC23C71}"/>
              </a:ext>
            </a:extLst>
          </p:cNvPr>
          <p:cNvSpPr>
            <a:spLocks noGrp="1"/>
          </p:cNvSpPr>
          <p:nvPr>
            <p:ph idx="1"/>
          </p:nvPr>
        </p:nvSpPr>
        <p:spPr/>
        <p:txBody>
          <a:bodyPr/>
          <a:lstStyle/>
          <a:p>
            <a:pPr marL="0" indent="0">
              <a:buNone/>
            </a:pPr>
            <a:r>
              <a:rPr lang="en-GB" dirty="0"/>
              <a:t>AIMS: </a:t>
            </a:r>
          </a:p>
          <a:p>
            <a:pPr marL="0" indent="0">
              <a:buNone/>
            </a:pPr>
            <a:r>
              <a:rPr lang="en-GB" dirty="0"/>
              <a:t>1. Engage all children in reading widely.</a:t>
            </a:r>
          </a:p>
          <a:p>
            <a:pPr marL="0" indent="0">
              <a:buNone/>
            </a:pPr>
            <a:r>
              <a:rPr lang="en-GB" dirty="0"/>
              <a:t>2. Build fluency by providing further opportunity to read regularly.</a:t>
            </a:r>
          </a:p>
          <a:p>
            <a:pPr marL="0" indent="0">
              <a:buNone/>
            </a:pPr>
            <a:r>
              <a:rPr lang="en-GB" dirty="0"/>
              <a:t>3. Provide challenge and improve levels of comprehension through further exposure to high quality, challenging texts: at home and at school.</a:t>
            </a:r>
          </a:p>
        </p:txBody>
      </p:sp>
    </p:spTree>
    <p:extLst>
      <p:ext uri="{BB962C8B-B14F-4D97-AF65-F5344CB8AC3E}">
        <p14:creationId xmlns:p14="http://schemas.microsoft.com/office/powerpoint/2010/main" val="82887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D249B-4B1D-441D-801A-2B5B87208A7B}"/>
              </a:ext>
            </a:extLst>
          </p:cNvPr>
          <p:cNvSpPr>
            <a:spLocks noGrp="1"/>
          </p:cNvSpPr>
          <p:nvPr>
            <p:ph type="title"/>
          </p:nvPr>
        </p:nvSpPr>
        <p:spPr/>
        <p:txBody>
          <a:bodyPr/>
          <a:lstStyle/>
          <a:p>
            <a:r>
              <a:rPr lang="en-GB" dirty="0"/>
              <a:t>IMPLEMENT: RIVINGTON READING AWARD SCHEME</a:t>
            </a:r>
          </a:p>
        </p:txBody>
      </p:sp>
      <p:sp>
        <p:nvSpPr>
          <p:cNvPr id="3" name="Content Placeholder 2">
            <a:extLst>
              <a:ext uri="{FF2B5EF4-FFF2-40B4-BE49-F238E27FC236}">
                <a16:creationId xmlns:a16="http://schemas.microsoft.com/office/drawing/2014/main" id="{17BB115B-BB45-4F32-A6BD-AB7D97FB5B91}"/>
              </a:ext>
            </a:extLst>
          </p:cNvPr>
          <p:cNvSpPr>
            <a:spLocks noGrp="1"/>
          </p:cNvSpPr>
          <p:nvPr>
            <p:ph idx="1"/>
          </p:nvPr>
        </p:nvSpPr>
        <p:spPr>
          <a:xfrm>
            <a:off x="1100831" y="2638044"/>
            <a:ext cx="8860033" cy="3416527"/>
          </a:xfrm>
        </p:spPr>
        <p:txBody>
          <a:bodyPr>
            <a:normAutofit fontScale="92500"/>
          </a:bodyPr>
          <a:lstStyle/>
          <a:p>
            <a:pPr marL="0" indent="0">
              <a:buNone/>
            </a:pPr>
            <a:r>
              <a:rPr lang="en-GB" b="1" i="1" dirty="0"/>
              <a:t>How it works:</a:t>
            </a:r>
          </a:p>
          <a:p>
            <a:r>
              <a:rPr lang="en-GB" dirty="0"/>
              <a:t>Children have a table in their Reading Journal- they use this to record the books they have read.</a:t>
            </a:r>
          </a:p>
          <a:p>
            <a:r>
              <a:rPr lang="en-GB" dirty="0"/>
              <a:t>Points system: 1 page = 1 point.</a:t>
            </a:r>
          </a:p>
          <a:p>
            <a:r>
              <a:rPr lang="en-GB" dirty="0"/>
              <a:t>Points only validated when review/ recommendation has been submitted (template provided- simplified for EYFS/KS1).</a:t>
            </a:r>
          </a:p>
          <a:p>
            <a:r>
              <a:rPr lang="en-GB" b="1" i="1" dirty="0"/>
              <a:t>FURTHER CHALLENGE</a:t>
            </a:r>
            <a:r>
              <a:rPr lang="en-GB" dirty="0"/>
              <a:t>: Bonus points for </a:t>
            </a:r>
            <a:r>
              <a:rPr lang="en-GB" b="1" dirty="0"/>
              <a:t>“Let’s Read” </a:t>
            </a:r>
            <a:r>
              <a:rPr lang="en-GB" dirty="0"/>
              <a:t>titles (box of challenging, high quality non-fiction texts/ fiction texts)- sign in/out sheet for these books (books labelled): consider classic texts/ texts pitched for high ability- slightly above. Utilise texts in the library.</a:t>
            </a:r>
          </a:p>
          <a:p>
            <a:r>
              <a:rPr lang="en-GB" dirty="0"/>
              <a:t>Rewards given for points gained: Bronze, Silver, Gold, Platinum (differentiated points for different classes).</a:t>
            </a:r>
          </a:p>
        </p:txBody>
      </p:sp>
    </p:spTree>
    <p:extLst>
      <p:ext uri="{BB962C8B-B14F-4D97-AF65-F5344CB8AC3E}">
        <p14:creationId xmlns:p14="http://schemas.microsoft.com/office/powerpoint/2010/main" val="171581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EC81D-568F-4F30-9D68-BCB39A1E5B83}"/>
              </a:ext>
            </a:extLst>
          </p:cNvPr>
          <p:cNvSpPr>
            <a:spLocks noGrp="1"/>
          </p:cNvSpPr>
          <p:nvPr>
            <p:ph type="title"/>
          </p:nvPr>
        </p:nvSpPr>
        <p:spPr/>
        <p:txBody>
          <a:bodyPr/>
          <a:lstStyle/>
          <a:p>
            <a:r>
              <a:rPr lang="en-GB" dirty="0"/>
              <a:t>IMPLEMENT: RIVINGTON READING AWARD SCHEME</a:t>
            </a:r>
          </a:p>
        </p:txBody>
      </p:sp>
      <p:sp>
        <p:nvSpPr>
          <p:cNvPr id="3" name="Content Placeholder 2">
            <a:extLst>
              <a:ext uri="{FF2B5EF4-FFF2-40B4-BE49-F238E27FC236}">
                <a16:creationId xmlns:a16="http://schemas.microsoft.com/office/drawing/2014/main" id="{511A4400-6D71-46E3-A271-F28F2A45B431}"/>
              </a:ext>
            </a:extLst>
          </p:cNvPr>
          <p:cNvSpPr>
            <a:spLocks noGrp="1"/>
          </p:cNvSpPr>
          <p:nvPr>
            <p:ph idx="1"/>
          </p:nvPr>
        </p:nvSpPr>
        <p:spPr>
          <a:xfrm>
            <a:off x="692457" y="2638043"/>
            <a:ext cx="10564427" cy="3673979"/>
          </a:xfrm>
        </p:spPr>
        <p:txBody>
          <a:bodyPr>
            <a:normAutofit/>
          </a:bodyPr>
          <a:lstStyle/>
          <a:p>
            <a:pPr marL="0" indent="0">
              <a:buNone/>
            </a:pPr>
            <a:r>
              <a:rPr lang="en-GB" b="1" i="1" dirty="0"/>
              <a:t>Celebrated: </a:t>
            </a:r>
          </a:p>
          <a:p>
            <a:r>
              <a:rPr lang="en-GB" dirty="0"/>
              <a:t>Certificates given in Friday Get Together- written in the book- parents invited to assembly. </a:t>
            </a:r>
          </a:p>
          <a:p>
            <a:r>
              <a:rPr lang="en-GB" dirty="0"/>
              <a:t>Class display- competition element (names on trophies).</a:t>
            </a:r>
          </a:p>
          <a:p>
            <a:pPr marL="0" indent="0">
              <a:buNone/>
            </a:pPr>
            <a:r>
              <a:rPr lang="en-GB" b="1" i="1" dirty="0"/>
              <a:t>All help to implement: </a:t>
            </a:r>
          </a:p>
          <a:p>
            <a:r>
              <a:rPr lang="en-GB" dirty="0"/>
              <a:t>Embed in classroom practice: in Guided Reading sessions (see example Reading Workshop Rota)</a:t>
            </a:r>
          </a:p>
          <a:p>
            <a:r>
              <a:rPr lang="en-GB" dirty="0"/>
              <a:t>Set up class room display and Let’s Read boxes</a:t>
            </a:r>
          </a:p>
          <a:p>
            <a:r>
              <a:rPr lang="en-GB" dirty="0"/>
              <a:t>Regularly remind children- create “buzz”</a:t>
            </a:r>
          </a:p>
          <a:p>
            <a:r>
              <a:rPr lang="en-GB" dirty="0"/>
              <a:t>Send home information to parents and review/ recommendation templates- remind parents regularly e.g. parents evening, in planners etc. </a:t>
            </a:r>
          </a:p>
          <a:p>
            <a:pPr marL="0" indent="0">
              <a:buNone/>
            </a:pPr>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745421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347F7-F38C-4324-99C5-CF7983E19F55}"/>
              </a:ext>
            </a:extLst>
          </p:cNvPr>
          <p:cNvSpPr>
            <a:spLocks noGrp="1"/>
          </p:cNvSpPr>
          <p:nvPr>
            <p:ph type="title"/>
          </p:nvPr>
        </p:nvSpPr>
        <p:spPr/>
        <p:txBody>
          <a:bodyPr/>
          <a:lstStyle/>
          <a:p>
            <a:r>
              <a:rPr lang="en-GB" dirty="0"/>
              <a:t>MEASURING IMPACT</a:t>
            </a:r>
          </a:p>
        </p:txBody>
      </p:sp>
      <p:sp>
        <p:nvSpPr>
          <p:cNvPr id="3" name="Content Placeholder 2">
            <a:extLst>
              <a:ext uri="{FF2B5EF4-FFF2-40B4-BE49-F238E27FC236}">
                <a16:creationId xmlns:a16="http://schemas.microsoft.com/office/drawing/2014/main" id="{23C568AA-E8F5-4934-AD9C-2C7F6EBC341F}"/>
              </a:ext>
            </a:extLst>
          </p:cNvPr>
          <p:cNvSpPr>
            <a:spLocks noGrp="1"/>
          </p:cNvSpPr>
          <p:nvPr>
            <p:ph idx="1"/>
          </p:nvPr>
        </p:nvSpPr>
        <p:spPr>
          <a:xfrm>
            <a:off x="346229" y="2153411"/>
            <a:ext cx="10955045" cy="3803505"/>
          </a:xfrm>
        </p:spPr>
        <p:txBody>
          <a:bodyPr>
            <a:normAutofit fontScale="92500" lnSpcReduction="10000"/>
          </a:bodyPr>
          <a:lstStyle/>
          <a:p>
            <a:pPr marL="0" indent="0">
              <a:buNone/>
            </a:pPr>
            <a:r>
              <a:rPr lang="en-GB" b="1" i="1" dirty="0"/>
              <a:t>Reading deep dives:  RS/ SA + Governor walkthroughs.</a:t>
            </a:r>
          </a:p>
          <a:p>
            <a:r>
              <a:rPr lang="en-GB" dirty="0"/>
              <a:t>Talking to children/ looking at books/ talking to TAs/ teachers: are they engaged in the scheme? Do they feel it is helping them to improve their reading? Have they read texts that they’ve enjoyed? Have they read texts that they found challenging? </a:t>
            </a:r>
          </a:p>
          <a:p>
            <a:pPr marL="0" indent="0">
              <a:buNone/>
            </a:pPr>
            <a:r>
              <a:rPr lang="en-GB" i="1" u="sng" dirty="0"/>
              <a:t>How do we prove progress for </a:t>
            </a:r>
            <a:r>
              <a:rPr lang="en-GB" b="1" i="1" u="sng" dirty="0"/>
              <a:t>all</a:t>
            </a:r>
            <a:r>
              <a:rPr lang="en-GB" i="1" u="sng" dirty="0"/>
              <a:t> learners?</a:t>
            </a:r>
          </a:p>
          <a:p>
            <a:pPr marL="0" indent="0">
              <a:buNone/>
            </a:pPr>
            <a:r>
              <a:rPr lang="en-GB" dirty="0"/>
              <a:t>Is it evident in books? Is there progression in reading skills in English books? Do reading journals show a deepened exploration of challenging texts? Are there resources to facilitate progress- how are these having an impact?</a:t>
            </a:r>
          </a:p>
          <a:p>
            <a:pPr marL="0" indent="0">
              <a:buNone/>
            </a:pPr>
            <a:r>
              <a:rPr lang="en-GB" dirty="0"/>
              <a:t>Are teachers/ TAs able to demonstrate progress through explaining records of progress? Reading ages, book band monitoring sheet, LAPs/KLIPs, test results.</a:t>
            </a:r>
          </a:p>
          <a:p>
            <a:pPr marL="0" indent="0">
              <a:buNone/>
            </a:pPr>
            <a:r>
              <a:rPr lang="en-GB" dirty="0"/>
              <a:t>Record keeping will enable you to show all children are making progress (will inform conversations about progress) and will inform your teacher assessment; and will facilitate conversations about children’s progress.</a:t>
            </a:r>
          </a:p>
          <a:p>
            <a:pPr marL="0" indent="0">
              <a:buNone/>
            </a:pPr>
            <a:r>
              <a:rPr lang="en-GB" b="1" i="1" dirty="0"/>
              <a:t>3 data collection points per year: tracker only.</a:t>
            </a:r>
          </a:p>
          <a:p>
            <a:pPr marL="0" indent="0">
              <a:buNone/>
            </a:pPr>
            <a:endParaRPr lang="en-GB" dirty="0"/>
          </a:p>
        </p:txBody>
      </p:sp>
    </p:spTree>
    <p:extLst>
      <p:ext uri="{BB962C8B-B14F-4D97-AF65-F5344CB8AC3E}">
        <p14:creationId xmlns:p14="http://schemas.microsoft.com/office/powerpoint/2010/main" val="424338790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0</TotalTime>
  <Words>898</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Gill Sans MT</vt:lpstr>
      <vt:lpstr>Poor Richard</vt:lpstr>
      <vt:lpstr>Parcel</vt:lpstr>
      <vt:lpstr>READING School improvement priority:</vt:lpstr>
      <vt:lpstr>National reading statistics</vt:lpstr>
      <vt:lpstr>KS2 SATs</vt:lpstr>
      <vt:lpstr>Our current situation</vt:lpstr>
      <vt:lpstr>IMplement</vt:lpstr>
      <vt:lpstr>Implement: reading for pleasure</vt:lpstr>
      <vt:lpstr>IMPLEMENT: RIVINGTON READING AWARD SCHEME</vt:lpstr>
      <vt:lpstr>IMPLEMENT: RIVINGTON READING AWARD SCHEME</vt:lpstr>
      <vt:lpstr>MEASURING IMPACT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School improvement priority:</dc:title>
  <dc:creator>Home</dc:creator>
  <cp:lastModifiedBy>King, Nicola     / MD_PUK-SA</cp:lastModifiedBy>
  <cp:revision>22</cp:revision>
  <dcterms:created xsi:type="dcterms:W3CDTF">2019-09-28T14:51:32Z</dcterms:created>
  <dcterms:modified xsi:type="dcterms:W3CDTF">2019-11-01T11:08:06Z</dcterms:modified>
</cp:coreProperties>
</file>