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Lst>
  <p:sldSz cx="7772400" cy="100584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48" d="100"/>
          <a:sy n="48" d="100"/>
        </p:scale>
        <p:origin x="202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250473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31638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253055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165421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D53FB-D685-4AF3-9A82-92DF4CAD5D96}"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91340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3D53FB-D685-4AF3-9A82-92DF4CAD5D96}"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84258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3D53FB-D685-4AF3-9A82-92DF4CAD5D96}" type="datetimeFigureOut">
              <a:rPr lang="en-US" smtClean="0"/>
              <a:t>10/26/2018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152217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3D53FB-D685-4AF3-9A82-92DF4CAD5D96}" type="datetimeFigureOut">
              <a:rPr lang="en-US" smtClean="0"/>
              <a:t>10/26/2018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13412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D53FB-D685-4AF3-9A82-92DF4CAD5D96}" type="datetimeFigureOut">
              <a:rPr lang="en-US" smtClean="0"/>
              <a:t>10/26/2018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17664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D53FB-D685-4AF3-9A82-92DF4CAD5D96}"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09528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D53FB-D685-4AF3-9A82-92DF4CAD5D96}"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02755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153D53FB-D685-4AF3-9A82-92DF4CAD5D96}" type="datetimeFigureOut">
              <a:rPr lang="en-US" smtClean="0"/>
              <a:t>10/26/2018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52DEAAC6-3D26-4974-A1F8-2689346012FD}" type="slidenum">
              <a:rPr lang="en-US" smtClean="0"/>
              <a:t>‹#›</a:t>
            </a:fld>
            <a:endParaRPr lang="en-US"/>
          </a:p>
        </p:txBody>
      </p:sp>
    </p:spTree>
    <p:extLst>
      <p:ext uri="{BB962C8B-B14F-4D97-AF65-F5344CB8AC3E}">
        <p14:creationId xmlns:p14="http://schemas.microsoft.com/office/powerpoint/2010/main" val="128371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06603" y="438331"/>
            <a:ext cx="3008789" cy="1200329"/>
          </a:xfrm>
          <a:prstGeom prst="rect">
            <a:avLst/>
          </a:prstGeom>
          <a:noFill/>
        </p:spPr>
        <p:txBody>
          <a:bodyPr wrap="square" rtlCol="0">
            <a:spAutoFit/>
          </a:bodyPr>
          <a:lstStyle/>
          <a:p>
            <a:pPr algn="ctr"/>
            <a:r>
              <a:rPr lang="en-US" sz="2400" dirty="0" err="1" smtClean="0"/>
              <a:t>Anglezarke</a:t>
            </a:r>
            <a:r>
              <a:rPr lang="en-US" sz="2400" dirty="0" smtClean="0"/>
              <a:t> Class</a:t>
            </a:r>
          </a:p>
          <a:p>
            <a:pPr algn="ctr"/>
            <a:r>
              <a:rPr lang="en-US" sz="2400" dirty="0" smtClean="0"/>
              <a:t>EYFS Newsletter</a:t>
            </a:r>
          </a:p>
          <a:p>
            <a:pPr algn="ctr"/>
            <a:r>
              <a:rPr lang="en-US" sz="2400" dirty="0" smtClean="0"/>
              <a:t>October, 2018</a:t>
            </a:r>
            <a:endParaRPr lang="en-US" sz="2400" dirty="0"/>
          </a:p>
        </p:txBody>
      </p:sp>
      <p:sp>
        <p:nvSpPr>
          <p:cNvPr id="3" name="TextBox 2"/>
          <p:cNvSpPr txBox="1"/>
          <p:nvPr/>
        </p:nvSpPr>
        <p:spPr>
          <a:xfrm>
            <a:off x="308354" y="2065198"/>
            <a:ext cx="2357770" cy="6894195"/>
          </a:xfrm>
          <a:prstGeom prst="rect">
            <a:avLst/>
          </a:prstGeom>
          <a:noFill/>
        </p:spPr>
        <p:txBody>
          <a:bodyPr wrap="square" rtlCol="0">
            <a:spAutoFit/>
          </a:bodyPr>
          <a:lstStyle/>
          <a:p>
            <a:pPr algn="ctr"/>
            <a:r>
              <a:rPr lang="en-US" b="1" dirty="0" smtClean="0"/>
              <a:t>Things to Remember</a:t>
            </a:r>
          </a:p>
          <a:p>
            <a:pPr algn="ctr"/>
            <a:endParaRPr lang="en-US" sz="600" b="1" dirty="0" smtClean="0"/>
          </a:p>
          <a:p>
            <a:pPr algn="ctr"/>
            <a:r>
              <a:rPr lang="en-US" sz="1600" b="1" u="sng" dirty="0" smtClean="0"/>
              <a:t>Wellies </a:t>
            </a:r>
            <a:endParaRPr lang="en-US" sz="1600" dirty="0"/>
          </a:p>
          <a:p>
            <a:pPr algn="ctr"/>
            <a:r>
              <a:rPr lang="en-US" sz="1300" dirty="0" smtClean="0"/>
              <a:t> We still have a few children who don’t have any wellies in school – please send some in so they can get messy outside!</a:t>
            </a:r>
          </a:p>
          <a:p>
            <a:pPr algn="ctr"/>
            <a:endParaRPr lang="en-US" sz="600" dirty="0" smtClean="0"/>
          </a:p>
          <a:p>
            <a:pPr algn="ctr"/>
            <a:r>
              <a:rPr lang="en-US" sz="1600" b="1" u="sng" dirty="0" smtClean="0"/>
              <a:t>Names in clothes</a:t>
            </a:r>
            <a:endParaRPr lang="en-US" sz="1600" b="1" u="sng" dirty="0"/>
          </a:p>
          <a:p>
            <a:pPr algn="ctr"/>
            <a:r>
              <a:rPr lang="en-US" sz="1300" dirty="0" smtClean="0"/>
              <a:t>Please remember to name all items of clothing so we can return them safely to you </a:t>
            </a:r>
            <a:r>
              <a:rPr lang="en-US" sz="1300" dirty="0" smtClean="0">
                <a:sym typeface="Wingdings" panose="05000000000000000000" pitchFamily="2" charset="2"/>
              </a:rPr>
              <a:t></a:t>
            </a:r>
          </a:p>
          <a:p>
            <a:pPr algn="ctr"/>
            <a:endParaRPr lang="en-US" sz="600" dirty="0" smtClean="0">
              <a:sym typeface="Wingdings" panose="05000000000000000000" pitchFamily="2" charset="2"/>
            </a:endParaRPr>
          </a:p>
          <a:p>
            <a:pPr algn="ctr"/>
            <a:r>
              <a:rPr lang="en-US" sz="1600" b="1" u="sng" dirty="0" smtClean="0">
                <a:sym typeface="Wingdings" panose="05000000000000000000" pitchFamily="2" charset="2"/>
              </a:rPr>
              <a:t>Topic Questionnaires</a:t>
            </a:r>
            <a:endParaRPr lang="en-US" sz="1600" b="1" u="sng" dirty="0">
              <a:sym typeface="Wingdings" panose="05000000000000000000" pitchFamily="2" charset="2"/>
            </a:endParaRPr>
          </a:p>
          <a:p>
            <a:pPr algn="ctr"/>
            <a:r>
              <a:rPr lang="en-US" sz="1300" dirty="0" smtClean="0">
                <a:sym typeface="Wingdings" panose="05000000000000000000" pitchFamily="2" charset="2"/>
              </a:rPr>
              <a:t>If you have not already done so please could you return your topic questionnaire – this will help us plan.  </a:t>
            </a:r>
          </a:p>
          <a:p>
            <a:pPr algn="ctr"/>
            <a:endParaRPr lang="en-US" sz="600" dirty="0">
              <a:sym typeface="Wingdings" panose="05000000000000000000" pitchFamily="2" charset="2"/>
            </a:endParaRPr>
          </a:p>
          <a:p>
            <a:pPr algn="ctr"/>
            <a:r>
              <a:rPr lang="en-US" sz="1600" b="1" u="sng" dirty="0" smtClean="0">
                <a:sym typeface="Wingdings" panose="05000000000000000000" pitchFamily="2" charset="2"/>
              </a:rPr>
              <a:t>Magic Moments</a:t>
            </a:r>
          </a:p>
          <a:p>
            <a:pPr algn="ctr"/>
            <a:r>
              <a:rPr lang="en-US" sz="1300" dirty="0" smtClean="0">
                <a:sym typeface="Wingdings" panose="05000000000000000000" pitchFamily="2" charset="2"/>
              </a:rPr>
              <a:t>We love to see pictures and hear about all the lovely things you have been up to in the holidays so please send in any “Magic Moments” for your child to share in class.</a:t>
            </a:r>
          </a:p>
          <a:p>
            <a:pPr algn="ctr"/>
            <a:endParaRPr lang="en-US" sz="600" dirty="0" smtClean="0">
              <a:sym typeface="Wingdings" panose="05000000000000000000" pitchFamily="2" charset="2"/>
            </a:endParaRPr>
          </a:p>
          <a:p>
            <a:pPr algn="ctr"/>
            <a:r>
              <a:rPr lang="en-US" sz="1600" b="1" u="sng" dirty="0" smtClean="0">
                <a:sym typeface="Wingdings" panose="05000000000000000000" pitchFamily="2" charset="2"/>
              </a:rPr>
              <a:t>Wow Tickets</a:t>
            </a:r>
          </a:p>
          <a:p>
            <a:pPr algn="ctr"/>
            <a:r>
              <a:rPr lang="en-US" sz="1300" dirty="0" smtClean="0">
                <a:sym typeface="Wingdings" panose="05000000000000000000" pitchFamily="2" charset="2"/>
              </a:rPr>
              <a:t>We love celebrating your child’s learning at home – if you run out of these please put a note in your child’s planner / diary and we will send some home. </a:t>
            </a:r>
            <a:endParaRPr lang="en-US" sz="1300" dirty="0" smtClean="0"/>
          </a:p>
          <a:p>
            <a:pPr algn="ctr"/>
            <a:endParaRPr lang="en-US" sz="1000" dirty="0"/>
          </a:p>
          <a:p>
            <a:pPr algn="ctr"/>
            <a:endParaRPr lang="en-US" b="1" dirty="0"/>
          </a:p>
        </p:txBody>
      </p:sp>
      <p:sp>
        <p:nvSpPr>
          <p:cNvPr id="5" name="TextBox 4"/>
          <p:cNvSpPr txBox="1"/>
          <p:nvPr/>
        </p:nvSpPr>
        <p:spPr>
          <a:xfrm>
            <a:off x="2966183" y="2030578"/>
            <a:ext cx="4449209" cy="5955476"/>
          </a:xfrm>
          <a:prstGeom prst="rect">
            <a:avLst/>
          </a:prstGeom>
          <a:noFill/>
        </p:spPr>
        <p:txBody>
          <a:bodyPr wrap="square" rtlCol="0">
            <a:spAutoFit/>
          </a:bodyPr>
          <a:lstStyle/>
          <a:p>
            <a:pPr algn="ctr"/>
            <a:r>
              <a:rPr lang="en-US" b="1" dirty="0" smtClean="0"/>
              <a:t>Welcome to Autumn Term 2!</a:t>
            </a:r>
          </a:p>
          <a:p>
            <a:pPr algn="ctr"/>
            <a:r>
              <a:rPr lang="en-US" sz="1500" dirty="0" smtClean="0"/>
              <a:t>The children have all settled into school really well and have gained so much independence already! We have an exciting and busy half term ahead of us as we lead up to Christmas. There will be lots of events coming up so please keep an eye on the school newsletter for details! </a:t>
            </a:r>
            <a:r>
              <a:rPr lang="en-US" sz="1500" b="1" dirty="0" smtClean="0"/>
              <a:t>Reception</a:t>
            </a:r>
            <a:r>
              <a:rPr lang="en-US" sz="1500" dirty="0" smtClean="0"/>
              <a:t> will join </a:t>
            </a:r>
            <a:r>
              <a:rPr lang="en-US" sz="1500" b="1" dirty="0" smtClean="0"/>
              <a:t>Year 1&amp;2 </a:t>
            </a:r>
            <a:r>
              <a:rPr lang="en-US" sz="1500" dirty="0" smtClean="0"/>
              <a:t>for a Christmas production in December. Nursery children will take part in all the other events but we know from past experience that it is too much to expect the very little ones to sit through rehearsals and they much prefer to continue their Christmas activities in the classroom. This worked well last year and don’t forget they have many years of Christmas plays to come! </a:t>
            </a:r>
            <a:r>
              <a:rPr lang="en-US" sz="1500" dirty="0" smtClean="0">
                <a:sym typeface="Wingdings" panose="05000000000000000000" pitchFamily="2" charset="2"/>
              </a:rPr>
              <a:t></a:t>
            </a:r>
            <a:r>
              <a:rPr lang="en-US" sz="1500" dirty="0" smtClean="0"/>
              <a:t> </a:t>
            </a:r>
          </a:p>
          <a:p>
            <a:pPr algn="ctr"/>
            <a:r>
              <a:rPr lang="en-US" b="1" dirty="0" smtClean="0"/>
              <a:t>Class News</a:t>
            </a:r>
          </a:p>
          <a:p>
            <a:pPr algn="ctr"/>
            <a:r>
              <a:rPr lang="en-US" sz="1500" dirty="0" smtClean="0"/>
              <a:t>Unfortunately you will have noticed that Mrs. </a:t>
            </a:r>
            <a:r>
              <a:rPr lang="en-US" sz="1500" dirty="0" err="1" smtClean="0"/>
              <a:t>Grimal</a:t>
            </a:r>
            <a:r>
              <a:rPr lang="en-US" sz="1500" dirty="0" smtClean="0"/>
              <a:t> has been absent from school for the past few weeks. We are very happy however to have Mrs. </a:t>
            </a:r>
            <a:r>
              <a:rPr lang="en-US" sz="1500" dirty="0" err="1" smtClean="0"/>
              <a:t>Hitchin</a:t>
            </a:r>
            <a:r>
              <a:rPr lang="en-US" sz="1500" dirty="0" smtClean="0"/>
              <a:t> covering full time until her return. </a:t>
            </a:r>
            <a:r>
              <a:rPr lang="en-US" sz="1500" dirty="0" err="1" smtClean="0"/>
              <a:t>Mrs</a:t>
            </a:r>
            <a:r>
              <a:rPr lang="en-US" sz="1500" dirty="0" smtClean="0"/>
              <a:t> </a:t>
            </a:r>
            <a:r>
              <a:rPr lang="en-US" sz="1500" dirty="0" err="1" smtClean="0"/>
              <a:t>Hitchin</a:t>
            </a:r>
            <a:r>
              <a:rPr lang="en-US" sz="1500" dirty="0" smtClean="0"/>
              <a:t> knows the children vey well due to her other roles in school such as TA and lunchtime supervisor.</a:t>
            </a:r>
            <a:endParaRPr lang="en-US" sz="1500" dirty="0"/>
          </a:p>
          <a:p>
            <a:pPr algn="ctr"/>
            <a:endParaRPr lang="en-US" sz="2000" b="1" dirty="0" smtClean="0"/>
          </a:p>
          <a:p>
            <a:pPr algn="ctr"/>
            <a:endParaRPr lang="en-US" sz="2000" b="1" dirty="0"/>
          </a:p>
          <a:p>
            <a:pPr algn="ctr"/>
            <a:endParaRPr lang="en-US" sz="2000" b="1" dirty="0" smtClean="0"/>
          </a:p>
        </p:txBody>
      </p:sp>
      <p:sp>
        <p:nvSpPr>
          <p:cNvPr id="6" name="TextBox 5"/>
          <p:cNvSpPr txBox="1"/>
          <p:nvPr/>
        </p:nvSpPr>
        <p:spPr>
          <a:xfrm>
            <a:off x="380390" y="8908593"/>
            <a:ext cx="6166184" cy="830997"/>
          </a:xfrm>
          <a:prstGeom prst="rect">
            <a:avLst/>
          </a:prstGeom>
          <a:noFill/>
        </p:spPr>
        <p:txBody>
          <a:bodyPr wrap="square" rtlCol="0">
            <a:spAutoFit/>
          </a:bodyPr>
          <a:lstStyle/>
          <a:p>
            <a:r>
              <a:rPr lang="en-US" sz="1600" dirty="0" smtClean="0"/>
              <a:t>Class Teacher: Mrs. Amanda Davies                              01204696951</a:t>
            </a:r>
          </a:p>
          <a:p>
            <a:r>
              <a:rPr lang="en-US" sz="1600" dirty="0" err="1" smtClean="0"/>
              <a:t>Rivington</a:t>
            </a:r>
            <a:r>
              <a:rPr lang="en-US" sz="1600" dirty="0" smtClean="0"/>
              <a:t> Foundation Primary School              www.rivington.lancs.sch.uk</a:t>
            </a:r>
            <a:br>
              <a:rPr lang="en-US" sz="1600" dirty="0" smtClean="0"/>
            </a:br>
            <a:r>
              <a:rPr lang="en-US" sz="1600" dirty="0" err="1" smtClean="0"/>
              <a:t>Rivington</a:t>
            </a:r>
            <a:r>
              <a:rPr lang="en-US" sz="1600" dirty="0" smtClean="0"/>
              <a:t>, Lancashire, BL67SE		</a:t>
            </a:r>
            <a:endParaRPr lang="en-US" sz="1600" dirty="0"/>
          </a:p>
        </p:txBody>
      </p:sp>
      <p:sp>
        <p:nvSpPr>
          <p:cNvPr id="7" name="TextBox 6"/>
          <p:cNvSpPr txBox="1"/>
          <p:nvPr/>
        </p:nvSpPr>
        <p:spPr>
          <a:xfrm>
            <a:off x="3644347" y="6905560"/>
            <a:ext cx="3771045" cy="1292662"/>
          </a:xfrm>
          <a:prstGeom prst="rect">
            <a:avLst/>
          </a:prstGeom>
          <a:noFill/>
        </p:spPr>
        <p:txBody>
          <a:bodyPr wrap="square" rtlCol="0">
            <a:spAutoFit/>
          </a:bodyPr>
          <a:lstStyle/>
          <a:p>
            <a:r>
              <a:rPr lang="en-US" b="1" dirty="0" smtClean="0">
                <a:sym typeface="Wingdings" panose="05000000000000000000" pitchFamily="2" charset="2"/>
              </a:rPr>
              <a:t>          Topic Information</a:t>
            </a:r>
            <a:endParaRPr lang="en-US" b="1" dirty="0"/>
          </a:p>
          <a:p>
            <a:pPr algn="ctr"/>
            <a:r>
              <a:rPr lang="en-US" sz="1500" dirty="0" smtClean="0"/>
              <a:t>This term our </a:t>
            </a:r>
            <a:r>
              <a:rPr lang="en-US" sz="1500" dirty="0"/>
              <a:t>topic will </a:t>
            </a:r>
            <a:r>
              <a:rPr lang="en-US" sz="1500" dirty="0" smtClean="0"/>
              <a:t>be “Toys” We will start by exploring the “The Toys Party” story. We will provide information in your home / school diaries each week. PTO for more information.</a:t>
            </a:r>
            <a:endParaRPr lang="en-US" sz="1500" dirty="0"/>
          </a:p>
        </p:txBody>
      </p:sp>
    </p:spTree>
    <p:extLst>
      <p:ext uri="{BB962C8B-B14F-4D97-AF65-F5344CB8AC3E}">
        <p14:creationId xmlns:p14="http://schemas.microsoft.com/office/powerpoint/2010/main" val="350675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0946" y="317585"/>
            <a:ext cx="2466110" cy="5001369"/>
          </a:xfrm>
          <a:prstGeom prst="rect">
            <a:avLst/>
          </a:prstGeom>
          <a:noFill/>
        </p:spPr>
        <p:txBody>
          <a:bodyPr wrap="square" rtlCol="0">
            <a:spAutoFit/>
          </a:bodyPr>
          <a:lstStyle/>
          <a:p>
            <a:pPr algn="ctr"/>
            <a:r>
              <a:rPr lang="en-US" sz="1600" b="1" dirty="0" smtClean="0">
                <a:solidFill>
                  <a:prstClr val="black"/>
                </a:solidFill>
              </a:rPr>
              <a:t>Forest School</a:t>
            </a:r>
          </a:p>
          <a:p>
            <a:pPr algn="ctr"/>
            <a:endParaRPr lang="en-US" sz="300" b="1" dirty="0" smtClean="0">
              <a:solidFill>
                <a:prstClr val="black"/>
              </a:solidFill>
            </a:endParaRPr>
          </a:p>
          <a:p>
            <a:r>
              <a:rPr lang="en-US" sz="1250" b="1" dirty="0" smtClean="0">
                <a:solidFill>
                  <a:prstClr val="black"/>
                </a:solidFill>
              </a:rPr>
              <a:t>It is a great time of year to get outdoors and experience the changes that are happening in our environment. We are hoping to start our forest school sessions this half term. (Depending on the weather.) We will send full details out soon and you will also need to fill in some permission slips. </a:t>
            </a:r>
            <a:r>
              <a:rPr lang="en-US" sz="1250" b="1" dirty="0" smtClean="0">
                <a:solidFill>
                  <a:prstClr val="black"/>
                </a:solidFill>
              </a:rPr>
              <a:t>We </a:t>
            </a:r>
            <a:r>
              <a:rPr lang="en-US" sz="1250" b="1" dirty="0" smtClean="0">
                <a:solidFill>
                  <a:prstClr val="black"/>
                </a:solidFill>
              </a:rPr>
              <a:t>will advise you via the </a:t>
            </a:r>
            <a:r>
              <a:rPr lang="en-US" sz="1250" b="1" dirty="0">
                <a:solidFill>
                  <a:prstClr val="black"/>
                </a:solidFill>
              </a:rPr>
              <a:t>p</a:t>
            </a:r>
            <a:r>
              <a:rPr lang="en-US" sz="1250" b="1" dirty="0" smtClean="0">
                <a:solidFill>
                  <a:prstClr val="black"/>
                </a:solidFill>
              </a:rPr>
              <a:t>lanners / </a:t>
            </a:r>
            <a:r>
              <a:rPr lang="en-US" sz="1250" b="1" dirty="0" smtClean="0">
                <a:solidFill>
                  <a:prstClr val="black"/>
                </a:solidFill>
              </a:rPr>
              <a:t>diaries when </a:t>
            </a:r>
            <a:r>
              <a:rPr lang="en-US" sz="1250" b="1" dirty="0" smtClean="0">
                <a:solidFill>
                  <a:prstClr val="black"/>
                </a:solidFill>
              </a:rPr>
              <a:t>this will be </a:t>
            </a:r>
          </a:p>
          <a:p>
            <a:r>
              <a:rPr lang="en-US" sz="1250" b="1" dirty="0" smtClean="0">
                <a:solidFill>
                  <a:prstClr val="black"/>
                </a:solidFill>
              </a:rPr>
              <a:t>happening so you can </a:t>
            </a:r>
          </a:p>
          <a:p>
            <a:r>
              <a:rPr lang="en-US" sz="1250" b="1" dirty="0" smtClean="0">
                <a:solidFill>
                  <a:prstClr val="black"/>
                </a:solidFill>
              </a:rPr>
              <a:t>send your child in with appropriate clothing</a:t>
            </a:r>
            <a:r>
              <a:rPr lang="en-US" sz="1250" b="1" dirty="0" smtClean="0">
                <a:solidFill>
                  <a:prstClr val="black"/>
                </a:solidFill>
              </a:rPr>
              <a:t>. As you will understand, we need a greater number of adults accompanying us to the forest for safety reasons and these sessions can not go ahead without the right </a:t>
            </a:r>
          </a:p>
          <a:p>
            <a:r>
              <a:rPr lang="en-US" sz="1250" b="1" dirty="0" smtClean="0">
                <a:solidFill>
                  <a:prstClr val="black"/>
                </a:solidFill>
              </a:rPr>
              <a:t>ratio of adults to children </a:t>
            </a:r>
          </a:p>
          <a:p>
            <a:r>
              <a:rPr lang="en-US" sz="1250" b="1" dirty="0" smtClean="0">
                <a:solidFill>
                  <a:prstClr val="black"/>
                </a:solidFill>
              </a:rPr>
              <a:t>so </a:t>
            </a:r>
            <a:r>
              <a:rPr lang="en-US" sz="1250" b="1" dirty="0" smtClean="0">
                <a:solidFill>
                  <a:prstClr val="black"/>
                </a:solidFill>
              </a:rPr>
              <a:t> if anyone can help </a:t>
            </a:r>
          </a:p>
          <a:p>
            <a:r>
              <a:rPr lang="en-US" sz="1250" b="1" smtClean="0">
                <a:solidFill>
                  <a:prstClr val="black"/>
                </a:solidFill>
              </a:rPr>
              <a:t>please </a:t>
            </a:r>
            <a:r>
              <a:rPr lang="en-US" sz="1250" b="1" dirty="0" smtClean="0">
                <a:solidFill>
                  <a:prstClr val="black"/>
                </a:solidFill>
              </a:rPr>
              <a:t>let us know</a:t>
            </a:r>
            <a:r>
              <a:rPr lang="en-US" sz="1250" b="1" smtClean="0">
                <a:solidFill>
                  <a:prstClr val="black"/>
                </a:solidFill>
              </a:rPr>
              <a:t>. </a:t>
            </a:r>
          </a:p>
          <a:p>
            <a:r>
              <a:rPr lang="en-US" sz="1250" b="1" smtClean="0">
                <a:solidFill>
                  <a:prstClr val="black"/>
                </a:solidFill>
              </a:rPr>
              <a:t>Thank </a:t>
            </a:r>
            <a:r>
              <a:rPr lang="en-US" sz="1250" b="1" dirty="0" smtClean="0">
                <a:solidFill>
                  <a:prstClr val="black"/>
                </a:solidFill>
              </a:rPr>
              <a:t>you, it is much</a:t>
            </a:r>
          </a:p>
          <a:p>
            <a:r>
              <a:rPr lang="en-US" sz="1250" b="1" dirty="0">
                <a:solidFill>
                  <a:prstClr val="black"/>
                </a:solidFill>
              </a:rPr>
              <a:t>a</a:t>
            </a:r>
            <a:r>
              <a:rPr lang="en-US" sz="1250" b="1" dirty="0" smtClean="0">
                <a:solidFill>
                  <a:prstClr val="black"/>
                </a:solidFill>
              </a:rPr>
              <a:t>ppreciated</a:t>
            </a:r>
            <a:r>
              <a:rPr lang="en-US" sz="1250" b="1" dirty="0" smtClean="0">
                <a:solidFill>
                  <a:prstClr val="black"/>
                </a:solidFill>
              </a:rPr>
              <a:t>!</a:t>
            </a:r>
            <a:endParaRPr lang="en-US" sz="1250" b="1" dirty="0">
              <a:solidFill>
                <a:prstClr val="black"/>
              </a:solidFill>
            </a:endParaRPr>
          </a:p>
        </p:txBody>
      </p:sp>
      <p:sp>
        <p:nvSpPr>
          <p:cNvPr id="4" name="TextBox 3"/>
          <p:cNvSpPr txBox="1"/>
          <p:nvPr/>
        </p:nvSpPr>
        <p:spPr>
          <a:xfrm>
            <a:off x="3014772" y="366076"/>
            <a:ext cx="4396825" cy="4031873"/>
          </a:xfrm>
          <a:prstGeom prst="rect">
            <a:avLst/>
          </a:prstGeom>
          <a:noFill/>
        </p:spPr>
        <p:txBody>
          <a:bodyPr wrap="square" rtlCol="0">
            <a:spAutoFit/>
          </a:bodyPr>
          <a:lstStyle/>
          <a:p>
            <a:pPr algn="ctr"/>
            <a:r>
              <a:rPr lang="en-US" sz="1600" b="1" dirty="0" smtClean="0">
                <a:solidFill>
                  <a:prstClr val="black"/>
                </a:solidFill>
              </a:rPr>
              <a:t>Some information about the EYFS…</a:t>
            </a:r>
          </a:p>
          <a:p>
            <a:pPr algn="ctr"/>
            <a:endParaRPr lang="en-US" sz="1600" dirty="0" smtClean="0">
              <a:solidFill>
                <a:prstClr val="black"/>
              </a:solidFill>
            </a:endParaRPr>
          </a:p>
          <a:p>
            <a:pPr algn="ctr"/>
            <a:r>
              <a:rPr lang="en-US" sz="1600" dirty="0" smtClean="0">
                <a:solidFill>
                  <a:prstClr val="black"/>
                </a:solidFill>
              </a:rPr>
              <a:t>EYFS = Early Years Foundation Stage</a:t>
            </a:r>
          </a:p>
          <a:p>
            <a:pPr algn="ctr"/>
            <a:r>
              <a:rPr lang="en-US" sz="1600" dirty="0" smtClean="0">
                <a:solidFill>
                  <a:prstClr val="black"/>
                </a:solidFill>
              </a:rPr>
              <a:t>This is the stage between birth and age 5.</a:t>
            </a:r>
          </a:p>
          <a:p>
            <a:pPr algn="ctr"/>
            <a:endParaRPr lang="en-US" sz="1600" dirty="0">
              <a:solidFill>
                <a:prstClr val="black"/>
              </a:solidFill>
            </a:endParaRPr>
          </a:p>
          <a:p>
            <a:pPr algn="ctr"/>
            <a:r>
              <a:rPr lang="en-US" sz="1600" b="1" dirty="0" smtClean="0">
                <a:solidFill>
                  <a:prstClr val="black"/>
                </a:solidFill>
              </a:rPr>
              <a:t>The EYFS is split in to 3 Prime areas…</a:t>
            </a:r>
          </a:p>
          <a:p>
            <a:pPr algn="ctr"/>
            <a:r>
              <a:rPr lang="en-US" sz="1600" dirty="0" smtClean="0">
                <a:solidFill>
                  <a:prstClr val="black"/>
                </a:solidFill>
              </a:rPr>
              <a:t>Communication and Language (C&amp;L)</a:t>
            </a:r>
          </a:p>
          <a:p>
            <a:pPr algn="ctr"/>
            <a:r>
              <a:rPr lang="en-US" sz="1600" dirty="0" smtClean="0">
                <a:solidFill>
                  <a:prstClr val="black"/>
                </a:solidFill>
              </a:rPr>
              <a:t>Physical Development (PD)</a:t>
            </a:r>
          </a:p>
          <a:p>
            <a:pPr algn="ctr"/>
            <a:r>
              <a:rPr lang="en-US" sz="1600" dirty="0" smtClean="0">
                <a:solidFill>
                  <a:prstClr val="black"/>
                </a:solidFill>
              </a:rPr>
              <a:t>Personal and Social Development (PSED)</a:t>
            </a:r>
          </a:p>
          <a:p>
            <a:pPr algn="ctr"/>
            <a:endParaRPr lang="en-US" sz="800" dirty="0">
              <a:solidFill>
                <a:prstClr val="black"/>
              </a:solidFill>
            </a:endParaRPr>
          </a:p>
          <a:p>
            <a:pPr algn="ctr"/>
            <a:r>
              <a:rPr lang="en-US" sz="1600" b="1" dirty="0" smtClean="0">
                <a:solidFill>
                  <a:prstClr val="black"/>
                </a:solidFill>
              </a:rPr>
              <a:t>…and 4 Specific areas…</a:t>
            </a:r>
          </a:p>
          <a:p>
            <a:pPr algn="ctr"/>
            <a:r>
              <a:rPr lang="en-US" sz="1600" dirty="0" smtClean="0">
                <a:solidFill>
                  <a:prstClr val="black"/>
                </a:solidFill>
              </a:rPr>
              <a:t>Literacy (L)</a:t>
            </a:r>
          </a:p>
          <a:p>
            <a:pPr algn="ctr"/>
            <a:r>
              <a:rPr lang="en-US" sz="1600" dirty="0" smtClean="0">
                <a:solidFill>
                  <a:prstClr val="black"/>
                </a:solidFill>
              </a:rPr>
              <a:t>Mathematics (M)</a:t>
            </a:r>
          </a:p>
          <a:p>
            <a:pPr algn="ctr"/>
            <a:r>
              <a:rPr lang="en-US" sz="1600" dirty="0" smtClean="0">
                <a:solidFill>
                  <a:prstClr val="black"/>
                </a:solidFill>
              </a:rPr>
              <a:t>Understanding the World UW)</a:t>
            </a:r>
          </a:p>
          <a:p>
            <a:pPr algn="ctr"/>
            <a:r>
              <a:rPr lang="en-US" sz="1600" dirty="0" smtClean="0">
                <a:solidFill>
                  <a:prstClr val="black"/>
                </a:solidFill>
              </a:rPr>
              <a:t>Expressive Arts &amp; Design (EAD)</a:t>
            </a:r>
            <a:endParaRPr lang="en-US" sz="1600" dirty="0">
              <a:solidFill>
                <a:prstClr val="black"/>
              </a:solidFill>
            </a:endParaRPr>
          </a:p>
          <a:p>
            <a:endParaRPr lang="en-US" sz="1600" b="1" dirty="0">
              <a:solidFill>
                <a:prstClr val="black"/>
              </a:solidFill>
            </a:endParaRPr>
          </a:p>
        </p:txBody>
      </p:sp>
      <p:sp>
        <p:nvSpPr>
          <p:cNvPr id="5" name="TextBox 4"/>
          <p:cNvSpPr txBox="1"/>
          <p:nvPr/>
        </p:nvSpPr>
        <p:spPr>
          <a:xfrm>
            <a:off x="2942891" y="4739144"/>
            <a:ext cx="4492691" cy="5186035"/>
          </a:xfrm>
          <a:prstGeom prst="rect">
            <a:avLst/>
          </a:prstGeom>
          <a:noFill/>
        </p:spPr>
        <p:txBody>
          <a:bodyPr wrap="square" rtlCol="0">
            <a:spAutoFit/>
          </a:bodyPr>
          <a:lstStyle/>
          <a:p>
            <a:pPr algn="ctr"/>
            <a:r>
              <a:rPr lang="en-US" sz="1600" b="1" dirty="0" smtClean="0">
                <a:solidFill>
                  <a:prstClr val="black"/>
                </a:solidFill>
              </a:rPr>
              <a:t>“Toys” Topic ideas…</a:t>
            </a:r>
          </a:p>
          <a:p>
            <a:pPr algn="ctr"/>
            <a:endParaRPr lang="en-US" sz="400" b="1" dirty="0">
              <a:solidFill>
                <a:prstClr val="black"/>
              </a:solidFill>
            </a:endParaRPr>
          </a:p>
          <a:p>
            <a:pPr algn="ctr"/>
            <a:r>
              <a:rPr lang="en-US" sz="1200" b="1" dirty="0" smtClean="0">
                <a:solidFill>
                  <a:prstClr val="black"/>
                </a:solidFill>
              </a:rPr>
              <a:t>In the EYFS we follow the children’s interests and needs so it is not always possible to plan too far in advance! However, some ideas for this topic are:</a:t>
            </a:r>
          </a:p>
          <a:p>
            <a:pPr algn="ctr"/>
            <a:endParaRPr lang="en-US" sz="300" dirty="0">
              <a:solidFill>
                <a:prstClr val="black"/>
              </a:solidFill>
            </a:endParaRPr>
          </a:p>
          <a:p>
            <a:pPr algn="ctr"/>
            <a:r>
              <a:rPr lang="en-US" sz="1300" b="1" u="sng" dirty="0" smtClean="0">
                <a:solidFill>
                  <a:prstClr val="black"/>
                </a:solidFill>
              </a:rPr>
              <a:t>C&amp;L:</a:t>
            </a:r>
            <a:r>
              <a:rPr lang="en-US" sz="1300" b="1" dirty="0" smtClean="0">
                <a:solidFill>
                  <a:prstClr val="black"/>
                </a:solidFill>
              </a:rPr>
              <a:t> </a:t>
            </a:r>
            <a:r>
              <a:rPr lang="en-GB" sz="1300" dirty="0"/>
              <a:t>Showing and talking about favourite </a:t>
            </a:r>
            <a:r>
              <a:rPr lang="en-GB" sz="1300" dirty="0" smtClean="0"/>
              <a:t>toys. Giving </a:t>
            </a:r>
            <a:r>
              <a:rPr lang="en-GB" sz="1300" dirty="0"/>
              <a:t>instructions – operating </a:t>
            </a:r>
            <a:r>
              <a:rPr lang="en-GB" sz="1300" dirty="0" smtClean="0"/>
              <a:t>toys. </a:t>
            </a:r>
          </a:p>
          <a:p>
            <a:pPr algn="ctr"/>
            <a:endParaRPr lang="en-GB" sz="800" dirty="0" smtClean="0"/>
          </a:p>
          <a:p>
            <a:pPr algn="ctr"/>
            <a:r>
              <a:rPr lang="en-US" sz="1300" b="1" u="sng" dirty="0" smtClean="0">
                <a:solidFill>
                  <a:prstClr val="black"/>
                </a:solidFill>
              </a:rPr>
              <a:t>PD</a:t>
            </a:r>
            <a:r>
              <a:rPr lang="en-US" sz="1300" b="1" dirty="0">
                <a:solidFill>
                  <a:prstClr val="black"/>
                </a:solidFill>
              </a:rPr>
              <a:t>: </a:t>
            </a:r>
            <a:r>
              <a:rPr lang="en-US" sz="1300" dirty="0">
                <a:solidFill>
                  <a:prstClr val="black"/>
                </a:solidFill>
              </a:rPr>
              <a:t>Using scissors to make collages, using pencils to write Christmas lists. Using PE equipment such as balls &amp; beanbags</a:t>
            </a:r>
            <a:r>
              <a:rPr lang="en-US" sz="1300" dirty="0" smtClean="0">
                <a:solidFill>
                  <a:prstClr val="black"/>
                </a:solidFill>
              </a:rPr>
              <a:t>.</a:t>
            </a:r>
          </a:p>
          <a:p>
            <a:pPr algn="ctr"/>
            <a:endParaRPr lang="en-US" sz="800" b="1" dirty="0" smtClean="0">
              <a:solidFill>
                <a:prstClr val="black"/>
              </a:solidFill>
            </a:endParaRPr>
          </a:p>
          <a:p>
            <a:pPr algn="ctr"/>
            <a:r>
              <a:rPr lang="en-US" sz="1300" b="1" u="sng" dirty="0" smtClean="0">
                <a:solidFill>
                  <a:prstClr val="black"/>
                </a:solidFill>
              </a:rPr>
              <a:t>PSED</a:t>
            </a:r>
            <a:r>
              <a:rPr lang="en-US" sz="1300" b="1" u="sng" dirty="0">
                <a:solidFill>
                  <a:prstClr val="black"/>
                </a:solidFill>
              </a:rPr>
              <a:t>:</a:t>
            </a:r>
            <a:r>
              <a:rPr lang="en-US" sz="1300" b="1" dirty="0">
                <a:solidFill>
                  <a:prstClr val="black"/>
                </a:solidFill>
              </a:rPr>
              <a:t> </a:t>
            </a:r>
            <a:r>
              <a:rPr lang="en-US" sz="1300" dirty="0" smtClean="0">
                <a:solidFill>
                  <a:prstClr val="black"/>
                </a:solidFill>
              </a:rPr>
              <a:t>The Christmas story. The importance of sharing, kindness to others.</a:t>
            </a:r>
          </a:p>
          <a:p>
            <a:pPr algn="ctr"/>
            <a:endParaRPr lang="en-US" sz="800" dirty="0" smtClean="0">
              <a:solidFill>
                <a:prstClr val="black"/>
              </a:solidFill>
            </a:endParaRPr>
          </a:p>
          <a:p>
            <a:pPr algn="ctr"/>
            <a:r>
              <a:rPr lang="en-US" sz="1300" b="1" u="sng" dirty="0" smtClean="0">
                <a:solidFill>
                  <a:prstClr val="black"/>
                </a:solidFill>
              </a:rPr>
              <a:t>L:</a:t>
            </a:r>
            <a:r>
              <a:rPr lang="en-US" sz="1300" b="1" dirty="0" smtClean="0">
                <a:solidFill>
                  <a:prstClr val="black"/>
                </a:solidFill>
              </a:rPr>
              <a:t> </a:t>
            </a:r>
            <a:r>
              <a:rPr lang="en-US" sz="1300" dirty="0" smtClean="0">
                <a:solidFill>
                  <a:prstClr val="black"/>
                </a:solidFill>
              </a:rPr>
              <a:t>Reading books about toys </a:t>
            </a:r>
            <a:r>
              <a:rPr lang="en-US" sz="1300" dirty="0" err="1" smtClean="0">
                <a:solidFill>
                  <a:prstClr val="black"/>
                </a:solidFill>
              </a:rPr>
              <a:t>eg</a:t>
            </a:r>
            <a:r>
              <a:rPr lang="en-US" sz="1300" dirty="0" smtClean="0">
                <a:solidFill>
                  <a:prstClr val="black"/>
                </a:solidFill>
              </a:rPr>
              <a:t>.</a:t>
            </a:r>
            <a:r>
              <a:rPr lang="en-GB" sz="1300" dirty="0">
                <a:solidFill>
                  <a:prstClr val="black"/>
                </a:solidFill>
              </a:rPr>
              <a:t> </a:t>
            </a:r>
            <a:r>
              <a:rPr lang="en-US" sz="1300" dirty="0">
                <a:solidFill>
                  <a:prstClr val="black"/>
                </a:solidFill>
              </a:rPr>
              <a:t>The toys party, Harry &amp; the robots, Ten in the bed, The lost teddy, Dogger, A-Z of toys, How does it work</a:t>
            </a:r>
            <a:r>
              <a:rPr lang="en-US" sz="1300" dirty="0" smtClean="0">
                <a:solidFill>
                  <a:prstClr val="black"/>
                </a:solidFill>
              </a:rPr>
              <a:t>?</a:t>
            </a:r>
          </a:p>
          <a:p>
            <a:pPr algn="ctr"/>
            <a:endParaRPr lang="en-GB" sz="800" dirty="0" smtClean="0">
              <a:solidFill>
                <a:prstClr val="black"/>
              </a:solidFill>
            </a:endParaRPr>
          </a:p>
          <a:p>
            <a:pPr algn="ctr"/>
            <a:r>
              <a:rPr lang="en-US" sz="1300" b="1" u="sng" dirty="0" smtClean="0">
                <a:solidFill>
                  <a:prstClr val="black"/>
                </a:solidFill>
              </a:rPr>
              <a:t>M:</a:t>
            </a:r>
            <a:r>
              <a:rPr lang="en-US" sz="1300" dirty="0" smtClean="0">
                <a:solidFill>
                  <a:prstClr val="black"/>
                </a:solidFill>
              </a:rPr>
              <a:t> Numbers, partitioning numbers, adding more, taking away, 2D shapes and patterns.</a:t>
            </a:r>
          </a:p>
          <a:p>
            <a:pPr algn="ctr"/>
            <a:endParaRPr lang="en-US" sz="800" dirty="0" smtClean="0">
              <a:solidFill>
                <a:prstClr val="black"/>
              </a:solidFill>
            </a:endParaRPr>
          </a:p>
          <a:p>
            <a:pPr algn="ctr"/>
            <a:r>
              <a:rPr lang="en-US" sz="1300" b="1" u="sng" dirty="0" smtClean="0">
                <a:solidFill>
                  <a:prstClr val="black"/>
                </a:solidFill>
              </a:rPr>
              <a:t>UW:</a:t>
            </a:r>
            <a:r>
              <a:rPr lang="en-US" sz="1300" b="1" dirty="0" smtClean="0">
                <a:solidFill>
                  <a:prstClr val="black"/>
                </a:solidFill>
              </a:rPr>
              <a:t> </a:t>
            </a:r>
            <a:r>
              <a:rPr lang="en-US" sz="1300" dirty="0" smtClean="0">
                <a:solidFill>
                  <a:prstClr val="black"/>
                </a:solidFill>
              </a:rPr>
              <a:t>Changes in our environment. </a:t>
            </a:r>
          </a:p>
          <a:p>
            <a:pPr algn="ctr"/>
            <a:r>
              <a:rPr lang="en-US" sz="1300" dirty="0" smtClean="0">
                <a:solidFill>
                  <a:prstClr val="black"/>
                </a:solidFill>
              </a:rPr>
              <a:t>Christmas around the world.</a:t>
            </a:r>
          </a:p>
          <a:p>
            <a:pPr algn="ctr"/>
            <a:r>
              <a:rPr lang="en-US" sz="1300" dirty="0" smtClean="0">
                <a:solidFill>
                  <a:prstClr val="black"/>
                </a:solidFill>
              </a:rPr>
              <a:t>Remote control toys, </a:t>
            </a:r>
            <a:r>
              <a:rPr lang="en-US" sz="1300" dirty="0" err="1" smtClean="0">
                <a:solidFill>
                  <a:prstClr val="black"/>
                </a:solidFill>
              </a:rPr>
              <a:t>Beebots</a:t>
            </a:r>
            <a:r>
              <a:rPr lang="en-US" sz="1300" dirty="0" smtClean="0">
                <a:solidFill>
                  <a:prstClr val="black"/>
                </a:solidFill>
              </a:rPr>
              <a:t>.</a:t>
            </a:r>
          </a:p>
          <a:p>
            <a:pPr algn="ctr"/>
            <a:endParaRPr lang="en-US" sz="800" dirty="0" smtClean="0">
              <a:solidFill>
                <a:prstClr val="black"/>
              </a:solidFill>
            </a:endParaRPr>
          </a:p>
          <a:p>
            <a:pPr algn="ctr"/>
            <a:r>
              <a:rPr lang="en-US" sz="1300" b="1" u="sng" dirty="0" smtClean="0">
                <a:solidFill>
                  <a:prstClr val="black"/>
                </a:solidFill>
              </a:rPr>
              <a:t>EAD:</a:t>
            </a:r>
            <a:r>
              <a:rPr lang="en-US" sz="1300" b="1" dirty="0" smtClean="0">
                <a:solidFill>
                  <a:prstClr val="black"/>
                </a:solidFill>
              </a:rPr>
              <a:t> </a:t>
            </a:r>
            <a:r>
              <a:rPr lang="en-US" sz="1300" dirty="0" smtClean="0">
                <a:solidFill>
                  <a:prstClr val="black"/>
                </a:solidFill>
              </a:rPr>
              <a:t>Making </a:t>
            </a:r>
            <a:r>
              <a:rPr lang="en-US" sz="1300" dirty="0">
                <a:solidFill>
                  <a:prstClr val="black"/>
                </a:solidFill>
              </a:rPr>
              <a:t>C</a:t>
            </a:r>
            <a:r>
              <a:rPr lang="en-US" sz="1300" dirty="0" smtClean="0">
                <a:solidFill>
                  <a:prstClr val="black"/>
                </a:solidFill>
              </a:rPr>
              <a:t>hristmas  cards.</a:t>
            </a:r>
          </a:p>
          <a:p>
            <a:pPr algn="ctr"/>
            <a:r>
              <a:rPr lang="en-US" sz="1300" dirty="0" smtClean="0">
                <a:solidFill>
                  <a:prstClr val="black"/>
                </a:solidFill>
              </a:rPr>
              <a:t>Singing Christmas songs.</a:t>
            </a:r>
          </a:p>
          <a:p>
            <a:pPr algn="ctr"/>
            <a:endParaRPr lang="en-US" sz="1600" dirty="0">
              <a:solidFill>
                <a:prstClr val="black"/>
              </a:solidFill>
            </a:endParaRPr>
          </a:p>
        </p:txBody>
      </p:sp>
      <p:sp>
        <p:nvSpPr>
          <p:cNvPr id="8" name="TextBox 7"/>
          <p:cNvSpPr txBox="1"/>
          <p:nvPr/>
        </p:nvSpPr>
        <p:spPr>
          <a:xfrm>
            <a:off x="363323" y="5477807"/>
            <a:ext cx="2341777" cy="3447098"/>
          </a:xfrm>
          <a:prstGeom prst="rect">
            <a:avLst/>
          </a:prstGeom>
          <a:noFill/>
        </p:spPr>
        <p:txBody>
          <a:bodyPr wrap="square" rtlCol="0">
            <a:spAutoFit/>
          </a:bodyPr>
          <a:lstStyle/>
          <a:p>
            <a:pPr algn="ctr"/>
            <a:r>
              <a:rPr lang="en-US" sz="1600" b="1" dirty="0" smtClean="0">
                <a:solidFill>
                  <a:prstClr val="black"/>
                </a:solidFill>
              </a:rPr>
              <a:t>Who’s who…</a:t>
            </a:r>
          </a:p>
          <a:p>
            <a:pPr algn="ctr"/>
            <a:endParaRPr lang="en-US" sz="400" b="1" dirty="0" smtClean="0">
              <a:solidFill>
                <a:prstClr val="black"/>
              </a:solidFill>
            </a:endParaRPr>
          </a:p>
          <a:p>
            <a:pPr algn="ctr"/>
            <a:r>
              <a:rPr lang="en-US" sz="1600" dirty="0" smtClean="0">
                <a:solidFill>
                  <a:prstClr val="black"/>
                </a:solidFill>
              </a:rPr>
              <a:t>There are three full time members of staff in our class;</a:t>
            </a:r>
          </a:p>
          <a:p>
            <a:pPr algn="ctr"/>
            <a:endParaRPr lang="en-US" sz="400" dirty="0">
              <a:solidFill>
                <a:prstClr val="black"/>
              </a:solidFill>
            </a:endParaRPr>
          </a:p>
          <a:p>
            <a:pPr algn="ctr"/>
            <a:r>
              <a:rPr lang="en-US" sz="1400" dirty="0" err="1" smtClean="0">
                <a:solidFill>
                  <a:prstClr val="black"/>
                </a:solidFill>
              </a:rPr>
              <a:t>Mrs</a:t>
            </a:r>
            <a:r>
              <a:rPr lang="en-US" sz="1400" dirty="0" smtClean="0">
                <a:solidFill>
                  <a:prstClr val="black"/>
                </a:solidFill>
              </a:rPr>
              <a:t> Davies – Teacher</a:t>
            </a:r>
          </a:p>
          <a:p>
            <a:pPr algn="ctr"/>
            <a:r>
              <a:rPr lang="en-US" sz="1400" dirty="0" err="1" smtClean="0">
                <a:solidFill>
                  <a:prstClr val="black"/>
                </a:solidFill>
              </a:rPr>
              <a:t>Mrs</a:t>
            </a:r>
            <a:r>
              <a:rPr lang="en-US" sz="1400" dirty="0" smtClean="0">
                <a:solidFill>
                  <a:prstClr val="black"/>
                </a:solidFill>
              </a:rPr>
              <a:t> </a:t>
            </a:r>
            <a:r>
              <a:rPr lang="en-US" sz="1400" dirty="0" err="1" smtClean="0">
                <a:solidFill>
                  <a:prstClr val="black"/>
                </a:solidFill>
              </a:rPr>
              <a:t>Grimal</a:t>
            </a:r>
            <a:r>
              <a:rPr lang="en-US" sz="1400" dirty="0" smtClean="0">
                <a:solidFill>
                  <a:prstClr val="black"/>
                </a:solidFill>
              </a:rPr>
              <a:t> – Assistant (Covered by </a:t>
            </a:r>
            <a:r>
              <a:rPr lang="en-US" sz="1400" dirty="0" err="1" smtClean="0">
                <a:solidFill>
                  <a:prstClr val="black"/>
                </a:solidFill>
              </a:rPr>
              <a:t>Mrs</a:t>
            </a:r>
            <a:r>
              <a:rPr lang="en-US" sz="1400" dirty="0" smtClean="0">
                <a:solidFill>
                  <a:prstClr val="black"/>
                </a:solidFill>
              </a:rPr>
              <a:t> </a:t>
            </a:r>
            <a:r>
              <a:rPr lang="en-US" sz="1400" dirty="0" err="1" smtClean="0">
                <a:solidFill>
                  <a:prstClr val="black"/>
                </a:solidFill>
              </a:rPr>
              <a:t>Hitchin</a:t>
            </a:r>
            <a:r>
              <a:rPr lang="en-US" sz="1400" dirty="0" smtClean="0">
                <a:solidFill>
                  <a:prstClr val="black"/>
                </a:solidFill>
              </a:rPr>
              <a:t> until further notice.)</a:t>
            </a:r>
          </a:p>
          <a:p>
            <a:pPr algn="ctr"/>
            <a:r>
              <a:rPr lang="en-US" sz="1400" dirty="0" err="1" smtClean="0">
                <a:solidFill>
                  <a:prstClr val="black"/>
                </a:solidFill>
              </a:rPr>
              <a:t>Mrs</a:t>
            </a:r>
            <a:r>
              <a:rPr lang="en-US" sz="1400" dirty="0" smtClean="0">
                <a:solidFill>
                  <a:prstClr val="black"/>
                </a:solidFill>
              </a:rPr>
              <a:t> </a:t>
            </a:r>
            <a:r>
              <a:rPr lang="en-US" sz="1400" dirty="0" err="1" smtClean="0">
                <a:solidFill>
                  <a:prstClr val="black"/>
                </a:solidFill>
              </a:rPr>
              <a:t>Orgill</a:t>
            </a:r>
            <a:r>
              <a:rPr lang="en-US" sz="1400" dirty="0" smtClean="0">
                <a:solidFill>
                  <a:prstClr val="black"/>
                </a:solidFill>
              </a:rPr>
              <a:t> – Assistant</a:t>
            </a:r>
          </a:p>
          <a:p>
            <a:pPr algn="ctr"/>
            <a:endParaRPr lang="en-US" sz="400" dirty="0">
              <a:solidFill>
                <a:prstClr val="black"/>
              </a:solidFill>
            </a:endParaRPr>
          </a:p>
          <a:p>
            <a:pPr algn="ctr"/>
            <a:endParaRPr lang="en-US" sz="1400" dirty="0" smtClean="0">
              <a:solidFill>
                <a:prstClr val="black"/>
              </a:solidFill>
            </a:endParaRPr>
          </a:p>
          <a:p>
            <a:pPr algn="ctr"/>
            <a:r>
              <a:rPr lang="en-US" sz="1400" dirty="0" smtClean="0">
                <a:solidFill>
                  <a:prstClr val="black"/>
                </a:solidFill>
              </a:rPr>
              <a:t>Please do not hesitate to speak to any of us about any concerns or questions!</a:t>
            </a:r>
          </a:p>
          <a:p>
            <a:pPr algn="ctr"/>
            <a:r>
              <a:rPr lang="en-US" sz="1600" dirty="0" smtClean="0">
                <a:solidFill>
                  <a:prstClr val="black"/>
                </a:solidFill>
                <a:sym typeface="Wingdings" panose="05000000000000000000" pitchFamily="2" charset="2"/>
              </a:rPr>
              <a:t></a:t>
            </a:r>
            <a:endParaRPr lang="en-US" sz="1600" dirty="0" smtClean="0">
              <a:solidFill>
                <a:prstClr val="black"/>
              </a:solidFill>
            </a:endParaRPr>
          </a:p>
        </p:txBody>
      </p:sp>
    </p:spTree>
    <p:extLst>
      <p:ext uri="{BB962C8B-B14F-4D97-AF65-F5344CB8AC3E}">
        <p14:creationId xmlns:p14="http://schemas.microsoft.com/office/powerpoint/2010/main" val="33569474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399</TotalTime>
  <Words>850</Words>
  <Application>Microsoft Office PowerPoint</Application>
  <PresentationFormat>Custom</PresentationFormat>
  <Paragraphs>84</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Wingdings</vt:lpstr>
      <vt:lpstr>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Magee</dc:creator>
  <cp:lastModifiedBy>Sarah</cp:lastModifiedBy>
  <cp:revision>42</cp:revision>
  <cp:lastPrinted>2017-09-07T09:50:44Z</cp:lastPrinted>
  <dcterms:created xsi:type="dcterms:W3CDTF">2016-05-19T19:32:37Z</dcterms:created>
  <dcterms:modified xsi:type="dcterms:W3CDTF">2018-10-26T10:38:12Z</dcterms:modified>
</cp:coreProperties>
</file>